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63" r:id="rId5"/>
    <p:sldId id="267" r:id="rId6"/>
    <p:sldId id="271" r:id="rId7"/>
    <p:sldId id="260" r:id="rId8"/>
    <p:sldId id="264" r:id="rId9"/>
    <p:sldId id="268" r:id="rId10"/>
    <p:sldId id="273" r:id="rId11"/>
    <p:sldId id="272" r:id="rId12"/>
    <p:sldId id="261" r:id="rId13"/>
    <p:sldId id="265" r:id="rId14"/>
    <p:sldId id="269" r:id="rId15"/>
    <p:sldId id="274" r:id="rId16"/>
    <p:sldId id="275" r:id="rId17"/>
    <p:sldId id="262" r:id="rId18"/>
    <p:sldId id="266" r:id="rId19"/>
    <p:sldId id="270" r:id="rId20"/>
    <p:sldId id="276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8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8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8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0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1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4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5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0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578F-1A78-4B6D-8C6A-7443DAA5BD43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E8F2-FF66-4CC3-BF5B-47BF86FE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1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COBOL</a:t>
            </a:r>
            <a:r>
              <a:rPr kumimoji="1" lang="ja-JP" altLang="en-US" dirty="0" smtClean="0"/>
              <a:t>プログラムの概観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プログラミング資料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7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2500" t="32683" r="55937" b="26302"/>
          <a:stretch/>
        </p:blipFill>
        <p:spPr>
          <a:xfrm>
            <a:off x="7888544" y="1856454"/>
            <a:ext cx="3848100" cy="40005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377380" y="4008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3200" dirty="0" smtClean="0"/>
              <a:t> </a:t>
            </a:r>
            <a:r>
              <a:rPr lang="ja-JP" altLang="en-US" sz="3200" dirty="0" smtClean="0"/>
              <a:t>このプログラムの処理のあらすじは・・・・・</a:t>
            </a:r>
            <a:endParaRPr lang="ja-JP" altLang="en-US" sz="3200" dirty="0"/>
          </a:p>
        </p:txBody>
      </p:sp>
      <p:sp>
        <p:nvSpPr>
          <p:cNvPr id="6" name="角丸四角形 5"/>
          <p:cNvSpPr/>
          <p:nvPr/>
        </p:nvSpPr>
        <p:spPr>
          <a:xfrm>
            <a:off x="9306232" y="2109019"/>
            <a:ext cx="2430412" cy="128311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記憶装置の</a:t>
            </a:r>
            <a:r>
              <a:rPr lang="en-US" altLang="ja-JP" dirty="0" smtClean="0">
                <a:solidFill>
                  <a:schemeClr val="tx1"/>
                </a:solidFill>
              </a:rPr>
              <a:t>ken-file</a:t>
            </a:r>
            <a:r>
              <a:rPr lang="ja-JP" altLang="en-US" dirty="0" smtClean="0">
                <a:solidFill>
                  <a:schemeClr val="tx1"/>
                </a:solidFill>
              </a:rPr>
              <a:t>という場所に覚えて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9297322" y="4307758"/>
            <a:ext cx="2430412" cy="128311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出力用の</a:t>
            </a:r>
            <a:r>
              <a:rPr lang="en-US" altLang="ja-JP" dirty="0" err="1" smtClean="0">
                <a:solidFill>
                  <a:schemeClr val="tx1"/>
                </a:solidFill>
              </a:rPr>
              <a:t>itiran</a:t>
            </a:r>
            <a:r>
              <a:rPr lang="en-US" altLang="ja-JP" dirty="0" smtClean="0">
                <a:solidFill>
                  <a:schemeClr val="tx1"/>
                </a:solidFill>
              </a:rPr>
              <a:t>-file </a:t>
            </a:r>
            <a:r>
              <a:rPr lang="ja-JP" altLang="en-US" dirty="0" smtClean="0">
                <a:solidFill>
                  <a:schemeClr val="tx1"/>
                </a:solidFill>
              </a:rPr>
              <a:t>という場所から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957485" y="2781299"/>
            <a:ext cx="4940710" cy="1526459"/>
          </a:xfrm>
          <a:prstGeom prst="rightArrow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入力装置</a:t>
            </a:r>
            <a:r>
              <a:rPr lang="en-US" altLang="ja-JP" dirty="0" smtClean="0">
                <a:solidFill>
                  <a:schemeClr val="tx1"/>
                </a:solidFill>
              </a:rPr>
              <a:t>h:\</a:t>
            </a:r>
            <a:r>
              <a:rPr lang="ja-JP" altLang="en-US" dirty="0" smtClean="0">
                <a:solidFill>
                  <a:schemeClr val="tx1"/>
                </a:solidFill>
              </a:rPr>
              <a:t>ドライブから</a:t>
            </a:r>
            <a:r>
              <a:rPr lang="en-US" altLang="ja-JP" dirty="0" smtClean="0">
                <a:solidFill>
                  <a:schemeClr val="tx1"/>
                </a:solidFill>
              </a:rPr>
              <a:t>rei0201.dat</a:t>
            </a:r>
            <a:r>
              <a:rPr lang="ja-JP" altLang="en-US" dirty="0" smtClean="0">
                <a:solidFill>
                  <a:schemeClr val="tx1"/>
                </a:solidFill>
              </a:rPr>
              <a:t>というデータを読み取って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左矢印 8"/>
          <p:cNvSpPr/>
          <p:nvPr/>
        </p:nvSpPr>
        <p:spPr>
          <a:xfrm>
            <a:off x="3908324" y="4307758"/>
            <a:ext cx="4640825" cy="1358695"/>
          </a:xfrm>
          <a:prstGeom prst="leftArrow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出力装置</a:t>
            </a:r>
            <a:r>
              <a:rPr lang="en-US" altLang="ja-JP" dirty="0" smtClean="0">
                <a:solidFill>
                  <a:schemeClr val="tx1"/>
                </a:solidFill>
              </a:rPr>
              <a:t>h:\</a:t>
            </a:r>
            <a:r>
              <a:rPr lang="ja-JP" altLang="en-US" dirty="0" smtClean="0">
                <a:solidFill>
                  <a:schemeClr val="tx1"/>
                </a:solidFill>
              </a:rPr>
              <a:t>ドライブに</a:t>
            </a:r>
            <a:r>
              <a:rPr lang="en-US" altLang="ja-JP" dirty="0" smtClean="0">
                <a:solidFill>
                  <a:schemeClr val="tx1"/>
                </a:solidFill>
              </a:rPr>
              <a:t>rei0201.txt</a:t>
            </a:r>
            <a:r>
              <a:rPr lang="ja-JP" altLang="en-US" dirty="0" smtClean="0">
                <a:solidFill>
                  <a:schemeClr val="tx1"/>
                </a:solidFill>
              </a:rPr>
              <a:t>というファイルで出力するよ！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0338619" y="3392129"/>
            <a:ext cx="530942" cy="915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3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48000" y="382337"/>
            <a:ext cx="6096000" cy="1588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       identification division.</a:t>
            </a:r>
            <a:br>
              <a:rPr lang="en-US" altLang="ja-JP" dirty="0" smtClean="0"/>
            </a:br>
            <a:r>
              <a:rPr lang="en-US" altLang="ja-JP" dirty="0" smtClean="0"/>
              <a:t>       program-id. rei0201.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environment division.</a:t>
            </a:r>
            <a:br>
              <a:rPr lang="en-US" altLang="ja-JP" dirty="0" smtClean="0"/>
            </a:br>
            <a:r>
              <a:rPr lang="en-US" altLang="ja-JP" dirty="0" smtClean="0"/>
              <a:t>       input-output section.</a:t>
            </a:r>
            <a:br>
              <a:rPr lang="en-US" altLang="ja-JP" dirty="0" smtClean="0"/>
            </a:br>
            <a:r>
              <a:rPr lang="en-US" altLang="ja-JP" dirty="0" smtClean="0"/>
              <a:t>       file-control.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ken-file assign "h:\rei0201.dat"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organization line sequential.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 assign "h:\rei0201.txt".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data division. </a:t>
            </a:r>
            <a:br>
              <a:rPr lang="en-US" altLang="ja-JP" dirty="0" smtClean="0"/>
            </a:br>
            <a:r>
              <a:rPr lang="en-US" altLang="ja-JP" dirty="0" smtClean="0"/>
              <a:t>       file section.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ken-file.</a:t>
            </a:r>
            <a:br>
              <a:rPr lang="en-US" altLang="ja-JP" dirty="0" smtClean="0"/>
            </a:br>
            <a:r>
              <a:rPr lang="en-US" altLang="ja-JP" dirty="0" smtClean="0"/>
              <a:t>       01  ken-rec.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picture X(132).</a:t>
            </a:r>
            <a:br>
              <a:rPr lang="en-US" altLang="ja-JP" dirty="0" smtClean="0"/>
            </a:br>
            <a:r>
              <a:rPr lang="en-US" altLang="ja-JP" dirty="0" smtClean="0"/>
              <a:t>       working-storage section.</a:t>
            </a:r>
            <a:br>
              <a:rPr lang="en-US" altLang="ja-JP" dirty="0" smtClean="0"/>
            </a:br>
            <a:r>
              <a:rPr lang="en-US" altLang="ja-JP" dirty="0" smtClean="0"/>
              <a:t>       01 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picture X(03).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X(09)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procedure division.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syori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  open input ken-file output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move "off"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 perform until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= "on"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 read ken-file       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"on"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not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 to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write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after 1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 end-read</a:t>
            </a:r>
            <a:br>
              <a:rPr lang="en-US" altLang="ja-JP" dirty="0" smtClean="0"/>
            </a:br>
            <a:r>
              <a:rPr lang="en-US" altLang="ja-JP" dirty="0" smtClean="0"/>
              <a:t>            end-perform</a:t>
            </a:r>
            <a:br>
              <a:rPr lang="en-US" altLang="ja-JP" dirty="0" smtClean="0"/>
            </a:br>
            <a:r>
              <a:rPr lang="en-US" altLang="ja-JP" dirty="0" smtClean="0"/>
              <a:t>            close ken-file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stop run.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4257716" y="2079109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752393" y="2079109"/>
            <a:ext cx="1533310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257716" y="2614967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860547" y="2673961"/>
            <a:ext cx="1661129" cy="236388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6818669" y="3657602"/>
            <a:ext cx="5058697" cy="1356850"/>
          </a:xfrm>
          <a:prstGeom prst="wedgeRectCallout">
            <a:avLst>
              <a:gd name="adj1" fmla="val -69663"/>
              <a:gd name="adj2" fmla="val -9280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入力データ「ｒｅｉ</a:t>
            </a:r>
            <a:r>
              <a:rPr kumimoji="1" lang="en-US" altLang="ja-JP" dirty="0" smtClean="0"/>
              <a:t>0201</a:t>
            </a:r>
            <a:r>
              <a:rPr kumimoji="1" lang="ja-JP" altLang="en-US" dirty="0" err="1" smtClean="0"/>
              <a:t>．</a:t>
            </a:r>
            <a:r>
              <a:rPr kumimoji="1" lang="ja-JP" altLang="en-US" dirty="0" smtClean="0"/>
              <a:t>Ｄａｔ」を記憶装置の「ｋｅｎ－ｆｉｌｅ」に記憶し、出力用の記憶ファイル「ｉｔｉｒａｎ－ｆｉｌｅ」から「ｒｅｉ</a:t>
            </a:r>
            <a:r>
              <a:rPr kumimoji="1" lang="en-US" altLang="ja-JP" dirty="0" smtClean="0"/>
              <a:t>0201.txt</a:t>
            </a:r>
            <a:r>
              <a:rPr kumimoji="1" lang="ja-JP" altLang="en-US" dirty="0" smtClean="0"/>
              <a:t>」というファイルを出力するよ！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97643" y="652487"/>
            <a:ext cx="3303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環境部で書き換えるのはココだけです。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201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４つの部（</a:t>
            </a:r>
            <a:r>
              <a:rPr kumimoji="1" lang="en-US" altLang="ja-JP" dirty="0" smtClean="0"/>
              <a:t>DIVISION)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data </a:t>
            </a:r>
            <a:r>
              <a:rPr lang="en-US" altLang="ja-JP" dirty="0"/>
              <a:t>division. </a:t>
            </a:r>
            <a:r>
              <a:rPr lang="ja-JP" altLang="en-US" dirty="0" smtClean="0"/>
              <a:t>（データ部）</a:t>
            </a:r>
            <a:endParaRPr lang="en-US" altLang="ja-JP" dirty="0" smtClean="0"/>
          </a:p>
          <a:p>
            <a:pPr lvl="1"/>
            <a:r>
              <a:rPr lang="ja-JP" altLang="en-US" dirty="0"/>
              <a:t>書籍</a:t>
            </a:r>
            <a:r>
              <a:rPr lang="ja-JP" altLang="en-US" dirty="0" smtClean="0"/>
              <a:t>で</a:t>
            </a:r>
            <a:r>
              <a:rPr lang="ja-JP" altLang="en-US" dirty="0"/>
              <a:t>例</a:t>
            </a:r>
            <a:r>
              <a:rPr lang="ja-JP" altLang="en-US" dirty="0" smtClean="0"/>
              <a:t>えると、本の登場「人物紹介」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データ・ディヴィジョン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324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8873" t="12939" r="47923" b="9463"/>
          <a:stretch/>
        </p:blipFill>
        <p:spPr>
          <a:xfrm>
            <a:off x="4353059" y="90151"/>
            <a:ext cx="1970468" cy="65104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8450" t="35425" r="47606" b="8150"/>
          <a:stretch/>
        </p:blipFill>
        <p:spPr>
          <a:xfrm>
            <a:off x="6478074" y="90151"/>
            <a:ext cx="2027453" cy="46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95483" y="-1992155"/>
            <a:ext cx="6096000" cy="1588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       identification division.</a:t>
            </a:r>
            <a:br>
              <a:rPr lang="en-US" altLang="ja-JP" dirty="0" smtClean="0"/>
            </a:br>
            <a:r>
              <a:rPr lang="en-US" altLang="ja-JP" dirty="0" smtClean="0"/>
              <a:t>       program-id. rei0201.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environment division.</a:t>
            </a:r>
            <a:br>
              <a:rPr lang="en-US" altLang="ja-JP" dirty="0" smtClean="0"/>
            </a:br>
            <a:r>
              <a:rPr lang="en-US" altLang="ja-JP" dirty="0" smtClean="0"/>
              <a:t>       input-output section.</a:t>
            </a:r>
            <a:br>
              <a:rPr lang="en-US" altLang="ja-JP" dirty="0" smtClean="0"/>
            </a:br>
            <a:r>
              <a:rPr lang="en-US" altLang="ja-JP" dirty="0" smtClean="0"/>
              <a:t>       file-control.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ken-file assign "h:\rei0201.dat"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organization line sequential.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 assign "h:\rei0201.txt".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data division. </a:t>
            </a:r>
            <a:br>
              <a:rPr lang="en-US" altLang="ja-JP" dirty="0" smtClean="0"/>
            </a:br>
            <a:r>
              <a:rPr lang="en-US" altLang="ja-JP" dirty="0" smtClean="0"/>
              <a:t>       file section.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ken-file.</a:t>
            </a:r>
            <a:br>
              <a:rPr lang="en-US" altLang="ja-JP" dirty="0" smtClean="0"/>
            </a:br>
            <a:r>
              <a:rPr lang="en-US" altLang="ja-JP" dirty="0" smtClean="0"/>
              <a:t>       01  ken-rec.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picture X(132).</a:t>
            </a:r>
            <a:br>
              <a:rPr lang="en-US" altLang="ja-JP" dirty="0" smtClean="0"/>
            </a:br>
            <a:r>
              <a:rPr lang="en-US" altLang="ja-JP" dirty="0" smtClean="0"/>
              <a:t>       working-storage section.</a:t>
            </a:r>
            <a:br>
              <a:rPr lang="en-US" altLang="ja-JP" dirty="0" smtClean="0"/>
            </a:br>
            <a:r>
              <a:rPr lang="en-US" altLang="ja-JP" dirty="0" smtClean="0"/>
              <a:t>       01 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picture X(03).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X(09)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procedure division.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syori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  open input ken-file output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move "off"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 perform until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= "on"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 read ken-file       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"on"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not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 to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write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after 1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 end-read</a:t>
            </a:r>
            <a:br>
              <a:rPr lang="en-US" altLang="ja-JP" dirty="0" smtClean="0"/>
            </a:br>
            <a:r>
              <a:rPr lang="en-US" altLang="ja-JP" dirty="0" smtClean="0"/>
              <a:t>            end-perform</a:t>
            </a:r>
            <a:br>
              <a:rPr lang="en-US" altLang="ja-JP" dirty="0" smtClean="0"/>
            </a:br>
            <a:r>
              <a:rPr lang="en-US" altLang="ja-JP" dirty="0" smtClean="0"/>
              <a:t>            close ken-file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stop run.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2974258" y="648513"/>
            <a:ext cx="5137355" cy="5944015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5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95483" y="-1992155"/>
            <a:ext cx="6096000" cy="1588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       identification division.</a:t>
            </a:r>
            <a:br>
              <a:rPr lang="en-US" altLang="ja-JP" dirty="0" smtClean="0"/>
            </a:br>
            <a:r>
              <a:rPr lang="en-US" altLang="ja-JP" dirty="0" smtClean="0"/>
              <a:t>       program-id. rei0201.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environment division.</a:t>
            </a:r>
            <a:br>
              <a:rPr lang="en-US" altLang="ja-JP" dirty="0" smtClean="0"/>
            </a:br>
            <a:r>
              <a:rPr lang="en-US" altLang="ja-JP" dirty="0" smtClean="0"/>
              <a:t>       input-output section.</a:t>
            </a:r>
            <a:br>
              <a:rPr lang="en-US" altLang="ja-JP" dirty="0" smtClean="0"/>
            </a:br>
            <a:r>
              <a:rPr lang="en-US" altLang="ja-JP" dirty="0" smtClean="0"/>
              <a:t>       file-control.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ken-file assign "h:\rei0201.dat"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organization line sequential.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 assign "h:\rei0201.txt".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data division. </a:t>
            </a:r>
            <a:br>
              <a:rPr lang="en-US" altLang="ja-JP" dirty="0" smtClean="0"/>
            </a:br>
            <a:r>
              <a:rPr lang="en-US" altLang="ja-JP" dirty="0" smtClean="0"/>
              <a:t>       file section.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ken-file.</a:t>
            </a:r>
            <a:br>
              <a:rPr lang="en-US" altLang="ja-JP" dirty="0" smtClean="0"/>
            </a:br>
            <a:r>
              <a:rPr lang="en-US" altLang="ja-JP" dirty="0" smtClean="0"/>
              <a:t>       01  ken-rec.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picture X(132).</a:t>
            </a:r>
            <a:br>
              <a:rPr lang="en-US" altLang="ja-JP" dirty="0" smtClean="0"/>
            </a:br>
            <a:r>
              <a:rPr lang="en-US" altLang="ja-JP" dirty="0" smtClean="0"/>
              <a:t>       working-storage section.</a:t>
            </a:r>
            <a:br>
              <a:rPr lang="en-US" altLang="ja-JP" dirty="0" smtClean="0"/>
            </a:br>
            <a:r>
              <a:rPr lang="en-US" altLang="ja-JP" dirty="0" smtClean="0"/>
              <a:t>       01 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picture X(03).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X(09)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procedure division.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syori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  open input ken-file output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move "off"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 perform until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= "on"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 read ken-file       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"on"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not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 to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write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after 1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 end-read</a:t>
            </a:r>
            <a:br>
              <a:rPr lang="en-US" altLang="ja-JP" dirty="0" smtClean="0"/>
            </a:br>
            <a:r>
              <a:rPr lang="en-US" altLang="ja-JP" dirty="0" smtClean="0"/>
              <a:t>            end-perform</a:t>
            </a:r>
            <a:br>
              <a:rPr lang="en-US" altLang="ja-JP" dirty="0" smtClean="0"/>
            </a:br>
            <a:r>
              <a:rPr lang="en-US" altLang="ja-JP" dirty="0" smtClean="0"/>
              <a:t>            close ken-file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stop run.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897108" y="1357892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897108" y="1653274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126781" y="1927676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126780" y="2096347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126779" y="2454046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126779" y="2728448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521368" y="1907528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532309" y="2108603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532309" y="2386742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5295018" y="2749428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883744" y="3023830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838877" y="3254818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838876" y="3751893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964270" y="4072823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5207289" y="4368205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5036122" y="3798610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4258824" y="4642418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795490" y="4619530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5248970" y="4862709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4126779" y="5212531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5671759" y="5168848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5197526" y="5423596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4249061" y="5765002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5795489" y="5765002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4912735" y="5954902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3969324" y="6286948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5386967" y="6298870"/>
            <a:ext cx="948465" cy="29538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574576" y="1302325"/>
            <a:ext cx="382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違うストーリーなら、登場人物も当然、変わります。</a:t>
            </a:r>
            <a:endParaRPr kumimoji="1" lang="ja-JP" altLang="en-US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574577" y="2552973"/>
            <a:ext cx="382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プログラムも違う処理なら、用いるデータも当然、変わります。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01632"/>
              </p:ext>
            </p:extLst>
          </p:nvPr>
        </p:nvGraphicFramePr>
        <p:xfrm>
          <a:off x="689762" y="557264"/>
          <a:ext cx="5460315" cy="5902530"/>
        </p:xfrm>
        <a:graphic>
          <a:graphicData uri="http://schemas.openxmlformats.org/drawingml/2006/table">
            <a:tbl>
              <a:tblPr/>
              <a:tblGrid>
                <a:gridCol w="5460315"/>
              </a:tblGrid>
              <a:tr h="590253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入力ﾌｧｲﾙ名　：　　</a:t>
                      </a:r>
                      <a:r>
                        <a:rPr lang="en-US" altLang="ja-JP" sz="1700" b="1" dirty="0">
                          <a:effectLst/>
                        </a:rPr>
                        <a:t>ken-file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/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入力ﾚｺｰﾄﾞ名　：　</a:t>
                      </a:r>
                      <a:r>
                        <a:rPr lang="en-US" altLang="ja-JP" sz="1700" b="1" dirty="0">
                          <a:effectLst/>
                        </a:rPr>
                        <a:t>ken-rec.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/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県コード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ja-JP" altLang="en-US" sz="1700" b="1" dirty="0">
                          <a:effectLst/>
                        </a:rPr>
                        <a:t> </a:t>
                      </a:r>
                      <a:r>
                        <a:rPr lang="en-US" altLang="ja-JP" sz="1700" b="1" dirty="0" err="1">
                          <a:effectLst/>
                        </a:rPr>
                        <a:t>kencode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       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⇒（数字２けた） 　</a:t>
                      </a:r>
                      <a:r>
                        <a:rPr lang="ja-JP" altLang="en-US" sz="13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3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13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１　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/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県名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ja-JP" altLang="en-US" sz="1700" b="1" dirty="0">
                          <a:effectLst/>
                        </a:rPr>
                        <a:t> </a:t>
                      </a:r>
                      <a:r>
                        <a:rPr lang="en-US" altLang="ja-JP" sz="1700" b="1" dirty="0" err="1">
                          <a:effectLst/>
                        </a:rPr>
                        <a:t>kenmei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        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　 ⇒（文字８けた）　　</a:t>
                      </a:r>
                      <a:r>
                        <a:rPr lang="en-US" altLang="ja-JP" sz="13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13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２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/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面積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ja-JP" altLang="en-US" sz="1700" b="1" dirty="0">
                          <a:effectLst/>
                        </a:rPr>
                        <a:t> </a:t>
                      </a:r>
                      <a:r>
                        <a:rPr lang="en-US" altLang="ja-JP" sz="1700" b="1" dirty="0" err="1">
                          <a:effectLst/>
                        </a:rPr>
                        <a:t>menseki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 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　　 　　⇒（数字５けた）　　</a:t>
                      </a:r>
                      <a:r>
                        <a:rPr lang="en-US" altLang="ja-JP" sz="13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13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３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/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人口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ja-JP" altLang="en-US" sz="1700" b="1" dirty="0">
                          <a:effectLst/>
                        </a:rPr>
                        <a:t> </a:t>
                      </a:r>
                      <a:r>
                        <a:rPr lang="en-US" altLang="ja-JP" sz="1700" b="1" dirty="0" err="1">
                          <a:effectLst/>
                        </a:rPr>
                        <a:t>jinko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　　　  　　　⇒（数字５けた） 　　</a:t>
                      </a:r>
                      <a:r>
                        <a:rPr lang="en-US" altLang="ja-JP" sz="13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1300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４</a:t>
                      </a:r>
                      <a:endParaRPr lang="ja-JP" altLang="en-US" sz="1700" dirty="0">
                        <a:effectLst/>
                      </a:endParaRPr>
                    </a:p>
                    <a:p>
                      <a:pPr algn="l"/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出力ﾌｧｲﾙ名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ja-JP" altLang="en-US" sz="1700" b="1" dirty="0">
                          <a:effectLst/>
                        </a:rPr>
                        <a:t> </a:t>
                      </a:r>
                      <a:r>
                        <a:rPr lang="en-US" altLang="ja-JP" sz="1700" b="1" dirty="0" err="1">
                          <a:effectLst/>
                        </a:rPr>
                        <a:t>itiran</a:t>
                      </a:r>
                      <a:r>
                        <a:rPr lang="en-US" altLang="ja-JP" sz="1700" b="1" dirty="0">
                          <a:effectLst/>
                        </a:rPr>
                        <a:t>-file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/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出力ﾚｺｰﾄﾞ名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ja-JP" altLang="en-US" sz="1700" b="1" dirty="0">
                          <a:effectLst/>
                        </a:rPr>
                        <a:t> </a:t>
                      </a:r>
                      <a:r>
                        <a:rPr lang="en-US" altLang="ja-JP" sz="1700" b="1" dirty="0" err="1">
                          <a:effectLst/>
                        </a:rPr>
                        <a:t>itiran</a:t>
                      </a:r>
                      <a:r>
                        <a:rPr lang="en-US" altLang="ja-JP" sz="1700" b="1" dirty="0">
                          <a:effectLst/>
                        </a:rPr>
                        <a:t>-rec</a:t>
                      </a:r>
                      <a:endParaRPr lang="ja-JP" altLang="en-US" sz="1700" dirty="0">
                        <a:effectLst/>
                      </a:endParaRPr>
                    </a:p>
                    <a:p>
                      <a:pPr algn="l"/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終了マーク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:e-</a:t>
                      </a:r>
                      <a:r>
                        <a:rPr lang="en-US" altLang="ja-JP" sz="1300" b="1" kern="0" dirty="0" err="1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flg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        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⇒（文字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3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けた）</a:t>
                      </a:r>
                      <a:endParaRPr lang="ja-JP" altLang="en-US" sz="1700" dirty="0">
                        <a:effectLst/>
                      </a:endParaRPr>
                    </a:p>
                    <a:p>
                      <a:pPr algn="l"/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明細行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en-US" altLang="ja-JP" sz="1300" b="1" kern="0" dirty="0" err="1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meisai-gyo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 </a:t>
                      </a:r>
                      <a:endParaRPr lang="ja-JP" altLang="en-US" sz="1700" dirty="0">
                        <a:effectLst/>
                      </a:endParaRPr>
                    </a:p>
                    <a:p>
                      <a:pPr marL="172085" indent="-172085" algn="l"/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r>
                        <a:rPr lang="ja-JP" altLang="en-US" sz="11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無名項目　　　　　　　　　　　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⇒（文字９けた）</a:t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県コード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ja-JP" altLang="en-US" sz="1700" b="1" dirty="0">
                          <a:effectLst/>
                        </a:rPr>
                        <a:t> </a:t>
                      </a:r>
                      <a:r>
                        <a:rPr lang="en-US" altLang="ja-JP" sz="1700" b="1" dirty="0">
                          <a:effectLst/>
                        </a:rPr>
                        <a:t>m-</a:t>
                      </a:r>
                      <a:r>
                        <a:rPr lang="en-US" altLang="ja-JP" sz="1700" b="1" dirty="0" err="1">
                          <a:effectLst/>
                        </a:rPr>
                        <a:t>kencode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    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⇒（数字２けた）</a:t>
                      </a:r>
                      <a:r>
                        <a:rPr lang="ja-JP" altLang="en-US" sz="11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 </a:t>
                      </a:r>
                      <a:endParaRPr lang="ja-JP" altLang="en-US" sz="1700" dirty="0">
                        <a:effectLst/>
                      </a:endParaRPr>
                    </a:p>
                    <a:p>
                      <a:pPr marL="172085" indent="-172085" algn="l"/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r>
                        <a:rPr lang="ja-JP" altLang="en-US" sz="11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無名項目　　　　　　　　　　　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⇒（文字９けた）</a:t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県名 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  </a:t>
                      </a:r>
                      <a:r>
                        <a:rPr lang="en-US" altLang="ja-JP" sz="1700" b="1" dirty="0">
                          <a:effectLst/>
                        </a:rPr>
                        <a:t>m-</a:t>
                      </a:r>
                      <a:r>
                        <a:rPr lang="en-US" altLang="ja-JP" sz="1700" b="1" dirty="0" err="1">
                          <a:effectLst/>
                        </a:rPr>
                        <a:t>kenmei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    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⇒（文字１０けた）</a:t>
                      </a:r>
                      <a:r>
                        <a:rPr lang="ja-JP" altLang="en-US" sz="11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 </a:t>
                      </a:r>
                      <a:endParaRPr lang="ja-JP" altLang="en-US" sz="1700" dirty="0">
                        <a:effectLst/>
                      </a:endParaRPr>
                    </a:p>
                    <a:p>
                      <a:pPr marL="172085" indent="-172085" algn="l"/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r>
                        <a:rPr lang="ja-JP" altLang="en-US" sz="11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無名項目　　　　　　　　　　　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⇒（文字８けた）</a:t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面積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</a:t>
                      </a:r>
                      <a:r>
                        <a:rPr lang="en-US" altLang="ja-JP" sz="17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m</a:t>
                      </a:r>
                      <a:r>
                        <a:rPr lang="ja-JP" altLang="en-US" sz="17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－</a:t>
                      </a:r>
                      <a:r>
                        <a:rPr lang="en-US" altLang="ja-JP" sz="1700" b="1" kern="0" dirty="0" err="1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menseki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 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⇒（数字５けた）</a:t>
                      </a:r>
                      <a:b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</a:br>
                      <a:r>
                        <a:rPr lang="ja-JP" altLang="en-US" sz="11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無名項目　　　　　　　　　　　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⇒（文字５けた）</a:t>
                      </a:r>
                      <a:r>
                        <a:rPr lang="ja-JP" altLang="en-US" sz="11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 </a:t>
                      </a:r>
                      <a:endParaRPr lang="ja-JP" altLang="en-US" sz="1700" dirty="0">
                        <a:effectLst/>
                      </a:endParaRPr>
                    </a:p>
                    <a:p>
                      <a:pPr marL="172085" indent="-172085" algn="l"/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人口</a:t>
                      </a:r>
                      <a:r>
                        <a:rPr lang="en-US" altLang="ja-JP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:</a:t>
                      </a:r>
                      <a:r>
                        <a:rPr lang="ja-JP" altLang="en-US" sz="1700" b="1" dirty="0">
                          <a:effectLst/>
                        </a:rPr>
                        <a:t> </a:t>
                      </a:r>
                      <a:r>
                        <a:rPr lang="en-US" altLang="ja-JP" sz="1700" b="1" dirty="0">
                          <a:effectLst/>
                        </a:rPr>
                        <a:t>m-</a:t>
                      </a:r>
                      <a:r>
                        <a:rPr lang="en-US" altLang="ja-JP" sz="1700" b="1" dirty="0" err="1">
                          <a:effectLst/>
                        </a:rPr>
                        <a:t>jinko</a:t>
                      </a:r>
                      <a:r>
                        <a:rPr lang="ja-JP" altLang="en-US" sz="13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　　　　　⇒（数字３けた）</a:t>
                      </a:r>
                      <a:endParaRPr lang="ja-JP" altLang="en-US" sz="1700" dirty="0">
                        <a:effectLst/>
                      </a:endParaRPr>
                    </a:p>
                  </a:txBody>
                  <a:tcPr marL="9118" marR="9118" marT="9118" marB="91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312310" y="693174"/>
            <a:ext cx="4675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安心して下さい。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この授業では、用いるデータ名をあらかじめ指定しておきます。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決められたデータ名を、プログラムに応じて使用してください。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760" y="4468760"/>
            <a:ext cx="2389239" cy="23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４つの部（</a:t>
            </a:r>
            <a:r>
              <a:rPr kumimoji="1" lang="en-US" altLang="ja-JP" dirty="0" smtClean="0"/>
              <a:t>DIVISION)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procedure </a:t>
            </a:r>
            <a:r>
              <a:rPr lang="en-US" altLang="ja-JP" dirty="0"/>
              <a:t>division</a:t>
            </a:r>
            <a:r>
              <a:rPr lang="en-US" altLang="ja-JP" dirty="0" smtClean="0"/>
              <a:t>.</a:t>
            </a:r>
            <a:r>
              <a:rPr lang="ja-JP" altLang="en-US" dirty="0" smtClean="0"/>
              <a:t>（手続き部）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書籍</a:t>
            </a:r>
            <a:r>
              <a:rPr kumimoji="1" lang="ja-JP" altLang="en-US" dirty="0" smtClean="0"/>
              <a:t>で例えると、本文の「ストーリー」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プロセジュア・ディヴィジョン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6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3909" t="19891" r="38310" b="10967"/>
          <a:stretch/>
        </p:blipFill>
        <p:spPr>
          <a:xfrm>
            <a:off x="3674772" y="0"/>
            <a:ext cx="4842456" cy="67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69226" y="-8201224"/>
            <a:ext cx="6096000" cy="1588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       identification division.</a:t>
            </a:r>
            <a:br>
              <a:rPr lang="en-US" altLang="ja-JP" dirty="0" smtClean="0"/>
            </a:br>
            <a:r>
              <a:rPr lang="en-US" altLang="ja-JP" dirty="0" smtClean="0"/>
              <a:t>       program-id. rei0201.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environment division.</a:t>
            </a:r>
            <a:br>
              <a:rPr lang="en-US" altLang="ja-JP" dirty="0" smtClean="0"/>
            </a:br>
            <a:r>
              <a:rPr lang="en-US" altLang="ja-JP" dirty="0" smtClean="0"/>
              <a:t>       input-output section.</a:t>
            </a:r>
            <a:br>
              <a:rPr lang="en-US" altLang="ja-JP" dirty="0" smtClean="0"/>
            </a:br>
            <a:r>
              <a:rPr lang="en-US" altLang="ja-JP" dirty="0" smtClean="0"/>
              <a:t>       file-control.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ken-file assign "h:\rei0201.dat"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organization line sequential.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 assign "h:\rei0201.txt".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data division. </a:t>
            </a:r>
            <a:br>
              <a:rPr lang="en-US" altLang="ja-JP" dirty="0" smtClean="0"/>
            </a:br>
            <a:r>
              <a:rPr lang="en-US" altLang="ja-JP" dirty="0" smtClean="0"/>
              <a:t>       file section.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ken-file.</a:t>
            </a:r>
            <a:br>
              <a:rPr lang="en-US" altLang="ja-JP" dirty="0" smtClean="0"/>
            </a:br>
            <a:r>
              <a:rPr lang="en-US" altLang="ja-JP" dirty="0" smtClean="0"/>
              <a:t>       01  ken-rec.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picture X(132).</a:t>
            </a:r>
            <a:br>
              <a:rPr lang="en-US" altLang="ja-JP" dirty="0" smtClean="0"/>
            </a:br>
            <a:r>
              <a:rPr lang="en-US" altLang="ja-JP" dirty="0" smtClean="0"/>
              <a:t>       working-storage section.</a:t>
            </a:r>
            <a:br>
              <a:rPr lang="en-US" altLang="ja-JP" dirty="0" smtClean="0"/>
            </a:br>
            <a:r>
              <a:rPr lang="en-US" altLang="ja-JP" dirty="0" smtClean="0"/>
              <a:t>       01 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picture X(03).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X(09)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procedure division.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syori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  open input ken-file output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move "off"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 perform until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= "on"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 read ken-file       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"on"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not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 to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write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after 1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 end-read</a:t>
            </a:r>
            <a:br>
              <a:rPr lang="en-US" altLang="ja-JP" dirty="0" smtClean="0"/>
            </a:br>
            <a:r>
              <a:rPr lang="en-US" altLang="ja-JP" dirty="0" smtClean="0"/>
              <a:t>            end-perform</a:t>
            </a:r>
            <a:br>
              <a:rPr lang="en-US" altLang="ja-JP" dirty="0" smtClean="0"/>
            </a:br>
            <a:r>
              <a:rPr lang="en-US" altLang="ja-JP" dirty="0" smtClean="0"/>
              <a:t>            close ken-file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stop run.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3092245" y="545275"/>
            <a:ext cx="5137355" cy="5944015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66974" y="1521266"/>
            <a:ext cx="382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違う内容の本なら、そのストーリーも変わります。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66975" y="2771914"/>
            <a:ext cx="382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プログラムも、別のプログラムの違う処理なら、用いるデータが当然変わります。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275786" y="3026535"/>
            <a:ext cx="3696237" cy="1236372"/>
          </a:xfrm>
          <a:prstGeom prst="roundRect">
            <a:avLst/>
          </a:prstGeom>
          <a:solidFill>
            <a:schemeClr val="accent2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8229600" y="4103977"/>
            <a:ext cx="4106906" cy="1710813"/>
          </a:xfrm>
          <a:prstGeom prst="wedgeRectCallout">
            <a:avLst>
              <a:gd name="adj1" fmla="val -58181"/>
              <a:gd name="adj2" fmla="val -34914"/>
            </a:avLst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主にこの部分が変わってきます。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４つの部（</a:t>
            </a:r>
            <a:r>
              <a:rPr kumimoji="1" lang="en-US" altLang="ja-JP" dirty="0" smtClean="0"/>
              <a:t>DIVISION)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 identification division</a:t>
            </a:r>
            <a:r>
              <a:rPr lang="en-US" altLang="ja-JP" dirty="0" smtClean="0"/>
              <a:t>.</a:t>
            </a:r>
            <a:r>
              <a:rPr lang="ja-JP" altLang="en-US" dirty="0" smtClean="0"/>
              <a:t>（見出し部）</a:t>
            </a:r>
            <a:endParaRPr lang="en-US" altLang="ja-JP" dirty="0" smtClean="0"/>
          </a:p>
          <a:p>
            <a:r>
              <a:rPr lang="en-US" altLang="ja-JP" dirty="0"/>
              <a:t> environment division</a:t>
            </a:r>
            <a:r>
              <a:rPr lang="en-US" altLang="ja-JP" dirty="0" smtClean="0"/>
              <a:t>.</a:t>
            </a:r>
            <a:r>
              <a:rPr lang="ja-JP" altLang="en-US" dirty="0" smtClean="0"/>
              <a:t>（環境部）</a:t>
            </a:r>
            <a:endParaRPr lang="en-US" altLang="ja-JP" dirty="0" smtClean="0"/>
          </a:p>
          <a:p>
            <a:r>
              <a:rPr lang="en-US" altLang="ja-JP" dirty="0"/>
              <a:t> data division. </a:t>
            </a:r>
            <a:r>
              <a:rPr lang="ja-JP" altLang="en-US" dirty="0" smtClean="0"/>
              <a:t>（データ部）</a:t>
            </a:r>
            <a:endParaRPr lang="en-US" altLang="ja-JP" dirty="0" smtClean="0"/>
          </a:p>
          <a:p>
            <a:r>
              <a:rPr lang="en-US" altLang="ja-JP" dirty="0"/>
              <a:t> procedure division</a:t>
            </a:r>
            <a:r>
              <a:rPr lang="en-US" altLang="ja-JP" dirty="0" smtClean="0"/>
              <a:t>.</a:t>
            </a:r>
            <a:r>
              <a:rPr lang="ja-JP" altLang="en-US" dirty="0" smtClean="0"/>
              <a:t>（手続き部）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08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56834" y="1094704"/>
            <a:ext cx="7561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つづきは、別のスライド等を用いてご説明します。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76" y="161792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４つの部（</a:t>
            </a:r>
            <a:r>
              <a:rPr kumimoji="1" lang="en-US" altLang="ja-JP" dirty="0" smtClean="0"/>
              <a:t>DIVISION)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 identification division</a:t>
            </a:r>
            <a:r>
              <a:rPr lang="en-US" altLang="ja-JP" dirty="0" smtClean="0"/>
              <a:t>.</a:t>
            </a:r>
            <a:r>
              <a:rPr lang="ja-JP" altLang="en-US" dirty="0" smtClean="0"/>
              <a:t>（見出し部）</a:t>
            </a:r>
            <a:endParaRPr lang="en-US" altLang="ja-JP" dirty="0" smtClean="0"/>
          </a:p>
          <a:p>
            <a:pPr lvl="1"/>
            <a:r>
              <a:rPr lang="en-US" altLang="ja-JP" dirty="0"/>
              <a:t> </a:t>
            </a:r>
            <a:r>
              <a:rPr lang="ja-JP" altLang="en-US" dirty="0"/>
              <a:t>書籍</a:t>
            </a:r>
            <a:r>
              <a:rPr lang="ja-JP" altLang="en-US" dirty="0" smtClean="0"/>
              <a:t>で</a:t>
            </a:r>
            <a:r>
              <a:rPr lang="ja-JP" altLang="en-US" dirty="0"/>
              <a:t>例</a:t>
            </a:r>
            <a:r>
              <a:rPr lang="ja-JP" altLang="en-US" dirty="0" smtClean="0"/>
              <a:t>えると本の「タイトル」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アイデンティフィケーション・ディヴィジョン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06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6831" t="19703" r="46866" b="22616"/>
          <a:stretch/>
        </p:blipFill>
        <p:spPr>
          <a:xfrm>
            <a:off x="3224012" y="115910"/>
            <a:ext cx="5743977" cy="70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48000" y="382337"/>
            <a:ext cx="6096000" cy="1588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       identification division.</a:t>
            </a:r>
            <a:br>
              <a:rPr lang="en-US" altLang="ja-JP" dirty="0" smtClean="0"/>
            </a:br>
            <a:r>
              <a:rPr lang="en-US" altLang="ja-JP" dirty="0" smtClean="0"/>
              <a:t>       program-id. rei0201.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environment division.</a:t>
            </a:r>
            <a:br>
              <a:rPr lang="en-US" altLang="ja-JP" dirty="0" smtClean="0"/>
            </a:br>
            <a:r>
              <a:rPr lang="en-US" altLang="ja-JP" dirty="0" smtClean="0"/>
              <a:t>       input-output section.</a:t>
            </a:r>
            <a:br>
              <a:rPr lang="en-US" altLang="ja-JP" dirty="0" smtClean="0"/>
            </a:br>
            <a:r>
              <a:rPr lang="en-US" altLang="ja-JP" dirty="0" smtClean="0"/>
              <a:t>       file-control.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ken-file assign "h:\rei0201.dat"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organization line sequential.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 assign "h:\rei0201.txt".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data division. </a:t>
            </a:r>
            <a:br>
              <a:rPr lang="en-US" altLang="ja-JP" dirty="0" smtClean="0"/>
            </a:br>
            <a:r>
              <a:rPr lang="en-US" altLang="ja-JP" dirty="0" smtClean="0"/>
              <a:t>       file section.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ken-file.</a:t>
            </a:r>
            <a:br>
              <a:rPr lang="en-US" altLang="ja-JP" dirty="0" smtClean="0"/>
            </a:br>
            <a:r>
              <a:rPr lang="en-US" altLang="ja-JP" dirty="0" smtClean="0"/>
              <a:t>       01  ken-rec.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picture X(132).</a:t>
            </a:r>
            <a:br>
              <a:rPr lang="en-US" altLang="ja-JP" dirty="0" smtClean="0"/>
            </a:br>
            <a:r>
              <a:rPr lang="en-US" altLang="ja-JP" dirty="0" smtClean="0"/>
              <a:t>       working-storage section.</a:t>
            </a:r>
            <a:br>
              <a:rPr lang="en-US" altLang="ja-JP" dirty="0" smtClean="0"/>
            </a:br>
            <a:r>
              <a:rPr lang="en-US" altLang="ja-JP" dirty="0" smtClean="0"/>
              <a:t>       01 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picture X(03).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X(09)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procedure division.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syori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  open input ken-file output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move "off"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 perform until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= "on"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 read ken-file       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"on"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not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 to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write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after 1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 end-read</a:t>
            </a:r>
            <a:br>
              <a:rPr lang="en-US" altLang="ja-JP" dirty="0" smtClean="0"/>
            </a:br>
            <a:r>
              <a:rPr lang="en-US" altLang="ja-JP" dirty="0" smtClean="0"/>
              <a:t>            end-perform</a:t>
            </a:r>
            <a:br>
              <a:rPr lang="en-US" altLang="ja-JP" dirty="0" smtClean="0"/>
            </a:br>
            <a:r>
              <a:rPr lang="en-US" altLang="ja-JP" dirty="0" smtClean="0"/>
              <a:t>            close ken-file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stop run.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3181082" y="206062"/>
            <a:ext cx="4971245" cy="1030310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1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48000" y="382337"/>
            <a:ext cx="6096000" cy="1588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       identification division.</a:t>
            </a:r>
            <a:br>
              <a:rPr lang="en-US" altLang="ja-JP" dirty="0" smtClean="0"/>
            </a:br>
            <a:r>
              <a:rPr lang="en-US" altLang="ja-JP" dirty="0" smtClean="0"/>
              <a:t>       program-id. rei0201.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environment division.</a:t>
            </a:r>
            <a:br>
              <a:rPr lang="en-US" altLang="ja-JP" dirty="0" smtClean="0"/>
            </a:br>
            <a:r>
              <a:rPr lang="en-US" altLang="ja-JP" dirty="0" smtClean="0"/>
              <a:t>       input-output section.</a:t>
            </a:r>
            <a:br>
              <a:rPr lang="en-US" altLang="ja-JP" dirty="0" smtClean="0"/>
            </a:br>
            <a:r>
              <a:rPr lang="en-US" altLang="ja-JP" dirty="0" smtClean="0"/>
              <a:t>       file-control.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ken-file assign "h:\rei0201.dat"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organization line sequential.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 assign "h:\rei0201.txt".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data division. </a:t>
            </a:r>
            <a:br>
              <a:rPr lang="en-US" altLang="ja-JP" dirty="0" smtClean="0"/>
            </a:br>
            <a:r>
              <a:rPr lang="en-US" altLang="ja-JP" dirty="0" smtClean="0"/>
              <a:t>       file section.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ken-file.</a:t>
            </a:r>
            <a:br>
              <a:rPr lang="en-US" altLang="ja-JP" dirty="0" smtClean="0"/>
            </a:br>
            <a:r>
              <a:rPr lang="en-US" altLang="ja-JP" dirty="0" smtClean="0"/>
              <a:t>       01  ken-rec.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picture X(132).</a:t>
            </a:r>
            <a:br>
              <a:rPr lang="en-US" altLang="ja-JP" dirty="0" smtClean="0"/>
            </a:br>
            <a:r>
              <a:rPr lang="en-US" altLang="ja-JP" dirty="0" smtClean="0"/>
              <a:t>       working-storage section.</a:t>
            </a:r>
            <a:br>
              <a:rPr lang="en-US" altLang="ja-JP" dirty="0" smtClean="0"/>
            </a:br>
            <a:r>
              <a:rPr lang="en-US" altLang="ja-JP" dirty="0" smtClean="0"/>
              <a:t>       01 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picture X(03).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X(09)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procedure division.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syori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  open input ken-file output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move "off"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 perform until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= "on"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 read ken-file       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"on"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not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 to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write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after 1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 end-read</a:t>
            </a:r>
            <a:br>
              <a:rPr lang="en-US" altLang="ja-JP" dirty="0" smtClean="0"/>
            </a:br>
            <a:r>
              <a:rPr lang="en-US" altLang="ja-JP" dirty="0" smtClean="0"/>
              <a:t>            end-perform</a:t>
            </a:r>
            <a:br>
              <a:rPr lang="en-US" altLang="ja-JP" dirty="0" smtClean="0"/>
            </a:br>
            <a:r>
              <a:rPr lang="en-US" altLang="ja-JP" dirty="0" smtClean="0"/>
              <a:t>            close ken-file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stop run.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4645741" y="678427"/>
            <a:ext cx="781665" cy="294968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吹き出し 3"/>
          <p:cNvSpPr/>
          <p:nvPr/>
        </p:nvSpPr>
        <p:spPr>
          <a:xfrm>
            <a:off x="7025147" y="678428"/>
            <a:ext cx="5058697" cy="1356850"/>
          </a:xfrm>
          <a:prstGeom prst="wedgeRectCallout">
            <a:avLst>
              <a:gd name="adj1" fmla="val -78701"/>
              <a:gd name="adj2" fmla="val -2649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このプログラム名は</a:t>
            </a:r>
            <a:r>
              <a:rPr lang="en-US" altLang="ja-JP" dirty="0"/>
              <a:t>『rei0201』</a:t>
            </a:r>
            <a:r>
              <a:rPr lang="ja-JP" altLang="en-US" dirty="0"/>
              <a:t>です。）</a:t>
            </a:r>
          </a:p>
          <a:p>
            <a:pPr algn="ctr"/>
            <a:r>
              <a:rPr lang="ja-JP" altLang="en-US" dirty="0" smtClean="0"/>
              <a:t>プログラム名</a:t>
            </a:r>
            <a:r>
              <a:rPr lang="ja-JP" altLang="en-US" dirty="0"/>
              <a:t>はプログラマが自由に設定できますが、授業では、こちらで指定したものを使って下さい</a:t>
            </a:r>
            <a:r>
              <a:rPr lang="ja-JP" altLang="en-US" dirty="0" smtClean="0"/>
              <a:t>。</a:t>
            </a:r>
            <a:r>
              <a:rPr lang="en-US" altLang="ja-JP" dirty="0" smtClean="0"/>
              <a:t>program-id</a:t>
            </a:r>
            <a:r>
              <a:rPr lang="ja-JP" altLang="en-US" dirty="0"/>
              <a:t>とプログラム名の間は必ず</a:t>
            </a:r>
            <a:r>
              <a:rPr lang="en-US" altLang="ja-JP" dirty="0"/>
              <a:t>1</a:t>
            </a:r>
            <a:r>
              <a:rPr lang="ja-JP" altLang="en-US" dirty="0"/>
              <a:t>文字以上空けましょう。</a:t>
            </a:r>
            <a:endParaRPr kumimoji="1" lang="ja-JP" altLang="en-US" dirty="0"/>
          </a:p>
        </p:txBody>
      </p:sp>
      <p:sp>
        <p:nvSpPr>
          <p:cNvPr id="1177" name="テキスト ボックス 1176"/>
          <p:cNvSpPr txBox="1"/>
          <p:nvPr/>
        </p:nvSpPr>
        <p:spPr>
          <a:xfrm>
            <a:off x="7902675" y="2168014"/>
            <a:ext cx="3303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見出し部で書き換えるのはココだけです。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550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４つの部（</a:t>
            </a:r>
            <a:r>
              <a:rPr kumimoji="1" lang="en-US" altLang="ja-JP" dirty="0" smtClean="0"/>
              <a:t>DIVISION)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environment </a:t>
            </a:r>
            <a:r>
              <a:rPr lang="en-US" altLang="ja-JP" dirty="0"/>
              <a:t>division</a:t>
            </a:r>
            <a:r>
              <a:rPr lang="en-US" altLang="ja-JP" dirty="0" smtClean="0"/>
              <a:t>.</a:t>
            </a:r>
            <a:r>
              <a:rPr lang="ja-JP" altLang="en-US" dirty="0" smtClean="0"/>
              <a:t>（環境部）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書籍で例えると、本の「あらすじ」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エンヴァイアルンメント・ディヴィジョン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6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7887" t="16509" r="44331" b="9651"/>
          <a:stretch/>
        </p:blipFill>
        <p:spPr>
          <a:xfrm>
            <a:off x="3236891" y="0"/>
            <a:ext cx="5718219" cy="85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48000" y="382337"/>
            <a:ext cx="6096000" cy="1588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       identification division.</a:t>
            </a:r>
            <a:br>
              <a:rPr lang="en-US" altLang="ja-JP" dirty="0" smtClean="0"/>
            </a:br>
            <a:r>
              <a:rPr lang="en-US" altLang="ja-JP" dirty="0" smtClean="0"/>
              <a:t>       program-id. rei0201.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environment division.</a:t>
            </a:r>
            <a:br>
              <a:rPr lang="en-US" altLang="ja-JP" dirty="0" smtClean="0"/>
            </a:br>
            <a:r>
              <a:rPr lang="en-US" altLang="ja-JP" dirty="0" smtClean="0"/>
              <a:t>       input-output section.</a:t>
            </a:r>
            <a:br>
              <a:rPr lang="en-US" altLang="ja-JP" dirty="0" smtClean="0"/>
            </a:br>
            <a:r>
              <a:rPr lang="en-US" altLang="ja-JP" dirty="0" smtClean="0"/>
              <a:t>       file-control.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ken-file assign "h:\rei0201.dat"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organization line sequential.</a:t>
            </a:r>
            <a:br>
              <a:rPr lang="en-US" altLang="ja-JP" dirty="0" smtClean="0"/>
            </a:br>
            <a:r>
              <a:rPr lang="en-US" altLang="ja-JP" dirty="0" smtClean="0"/>
              <a:t>           select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 assign "h:\rei0201.txt".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data division. </a:t>
            </a:r>
            <a:br>
              <a:rPr lang="en-US" altLang="ja-JP" dirty="0" smtClean="0"/>
            </a:br>
            <a:r>
              <a:rPr lang="en-US" altLang="ja-JP" dirty="0" smtClean="0"/>
              <a:t>       file section.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ken-file.</a:t>
            </a:r>
            <a:br>
              <a:rPr lang="en-US" altLang="ja-JP" dirty="0" smtClean="0"/>
            </a:br>
            <a:r>
              <a:rPr lang="en-US" altLang="ja-JP" dirty="0" smtClean="0"/>
              <a:t>       01  ken-rec.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fd</a:t>
            </a:r>
            <a:r>
              <a:rPr lang="en-US" altLang="ja-JP" dirty="0" smtClean="0"/>
              <a:t>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picture X(132).</a:t>
            </a:r>
            <a:br>
              <a:rPr lang="en-US" altLang="ja-JP" dirty="0" smtClean="0"/>
            </a:br>
            <a:r>
              <a:rPr lang="en-US" altLang="ja-JP" dirty="0" smtClean="0"/>
              <a:t>       working-storage section.</a:t>
            </a:r>
            <a:br>
              <a:rPr lang="en-US" altLang="ja-JP" dirty="0" smtClean="0"/>
            </a:br>
            <a:r>
              <a:rPr lang="en-US" altLang="ja-JP" dirty="0" smtClean="0"/>
              <a:t>       01 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picture X(03).</a:t>
            </a:r>
            <a:br>
              <a:rPr lang="en-US" altLang="ja-JP" dirty="0" smtClean="0"/>
            </a:br>
            <a:r>
              <a:rPr lang="en-US" altLang="ja-JP" dirty="0" smtClean="0"/>
              <a:t>       01 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X(09)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picture 9(02).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picture X(08).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      05 filler picture X(05) value space.</a:t>
            </a:r>
            <a:br>
              <a:rPr lang="en-US" altLang="ja-JP" dirty="0" smtClean="0"/>
            </a:br>
            <a:r>
              <a:rPr lang="en-US" altLang="ja-JP" dirty="0" smtClean="0"/>
              <a:t>           05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picture 9(05).</a:t>
            </a:r>
            <a:br>
              <a:rPr lang="en-US" altLang="ja-JP" dirty="0" smtClean="0"/>
            </a:br>
            <a:r>
              <a:rPr lang="en-US" altLang="ja-JP" dirty="0" smtClean="0"/>
              <a:t>      *</a:t>
            </a:r>
            <a:br>
              <a:rPr lang="en-US" altLang="ja-JP" dirty="0" smtClean="0"/>
            </a:br>
            <a:r>
              <a:rPr lang="en-US" altLang="ja-JP" dirty="0" smtClean="0"/>
              <a:t>       procedure division.</a:t>
            </a:r>
            <a:br>
              <a:rPr lang="en-US" altLang="ja-JP" dirty="0" smtClean="0"/>
            </a:br>
            <a:r>
              <a:rPr lang="en-US" altLang="ja-JP" dirty="0" smtClean="0"/>
              <a:t>       </a:t>
            </a:r>
            <a:r>
              <a:rPr lang="en-US" altLang="ja-JP" dirty="0" err="1" smtClean="0"/>
              <a:t>syori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            open input ken-file output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move "off"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 perform until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> = "on"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 read ken-file        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"on" to e-</a:t>
            </a:r>
            <a:r>
              <a:rPr lang="en-US" altLang="ja-JP" dirty="0" err="1" smtClean="0"/>
              <a:t>flg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 not at end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kencode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kenmei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menseki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> to m-</a:t>
            </a:r>
            <a:r>
              <a:rPr lang="en-US" altLang="ja-JP" dirty="0" err="1" smtClean="0"/>
              <a:t>jinko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move </a:t>
            </a:r>
            <a:r>
              <a:rPr lang="en-US" altLang="ja-JP" dirty="0" err="1" smtClean="0"/>
              <a:t>meisai-gyo</a:t>
            </a:r>
            <a:r>
              <a:rPr lang="en-US" altLang="ja-JP" dirty="0" smtClean="0"/>
              <a:t> to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          write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-rec after 1</a:t>
            </a:r>
            <a:br>
              <a:rPr lang="en-US" altLang="ja-JP" dirty="0" smtClean="0"/>
            </a:br>
            <a:r>
              <a:rPr lang="en-US" altLang="ja-JP" dirty="0" smtClean="0"/>
              <a:t>               end-read</a:t>
            </a:r>
            <a:br>
              <a:rPr lang="en-US" altLang="ja-JP" dirty="0" smtClean="0"/>
            </a:br>
            <a:r>
              <a:rPr lang="en-US" altLang="ja-JP" dirty="0" smtClean="0"/>
              <a:t>            end-perform</a:t>
            </a:r>
            <a:br>
              <a:rPr lang="en-US" altLang="ja-JP" dirty="0" smtClean="0"/>
            </a:br>
            <a:r>
              <a:rPr lang="en-US" altLang="ja-JP" dirty="0" smtClean="0"/>
              <a:t>            close ken-file </a:t>
            </a:r>
            <a:r>
              <a:rPr lang="en-US" altLang="ja-JP" dirty="0" err="1" smtClean="0"/>
              <a:t>itiran</a:t>
            </a:r>
            <a:r>
              <a:rPr lang="en-US" altLang="ja-JP" dirty="0" smtClean="0"/>
              <a:t>-file</a:t>
            </a:r>
            <a:br>
              <a:rPr lang="en-US" altLang="ja-JP" dirty="0" smtClean="0"/>
            </a:br>
            <a:r>
              <a:rPr lang="en-US" altLang="ja-JP" dirty="0" smtClean="0"/>
              <a:t>            stop run.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3195830" y="1312191"/>
            <a:ext cx="5092764" cy="177022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5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411</Words>
  <Application>Microsoft Office PowerPoint</Application>
  <PresentationFormat>ワイド画面</PresentationFormat>
  <Paragraphs>59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Office テーマ</vt:lpstr>
      <vt:lpstr>COBOLプログラムの概観</vt:lpstr>
      <vt:lpstr>４つの部（DIVISION)</vt:lpstr>
      <vt:lpstr>４つの部（DIVISION)</vt:lpstr>
      <vt:lpstr>PowerPoint プレゼンテーション</vt:lpstr>
      <vt:lpstr>PowerPoint プレゼンテーション</vt:lpstr>
      <vt:lpstr>PowerPoint プレゼンテーション</vt:lpstr>
      <vt:lpstr>４つの部（DIVISION)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４つの部（DIVISION)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４つの部（DIVISION)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COBOLプログラムの概観</dc:title>
  <dc:creator>高橋 律</dc:creator>
  <cp:lastModifiedBy>高橋 律</cp:lastModifiedBy>
  <cp:revision>23</cp:revision>
  <dcterms:created xsi:type="dcterms:W3CDTF">2018-05-09T07:31:40Z</dcterms:created>
  <dcterms:modified xsi:type="dcterms:W3CDTF">2018-05-09T08:59:22Z</dcterms:modified>
</cp:coreProperties>
</file>