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6" r:id="rId12"/>
    <p:sldId id="267" r:id="rId13"/>
    <p:sldId id="268" r:id="rId14"/>
    <p:sldId id="288" r:id="rId15"/>
    <p:sldId id="269" r:id="rId16"/>
    <p:sldId id="294" r:id="rId17"/>
    <p:sldId id="270" r:id="rId18"/>
    <p:sldId id="271" r:id="rId19"/>
    <p:sldId id="295" r:id="rId20"/>
    <p:sldId id="285" r:id="rId21"/>
    <p:sldId id="296" r:id="rId22"/>
    <p:sldId id="291" r:id="rId23"/>
    <p:sldId id="284" r:id="rId24"/>
    <p:sldId id="279" r:id="rId2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9" autoAdjust="0"/>
    <p:restoredTop sz="96249" autoAdjust="0"/>
  </p:normalViewPr>
  <p:slideViewPr>
    <p:cSldViewPr>
      <p:cViewPr varScale="1">
        <p:scale>
          <a:sx n="110" d="100"/>
          <a:sy n="110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D6EF9-9255-4266-BA1E-259AB4E0AA7A}" type="datetimeFigureOut">
              <a:rPr kumimoji="1" lang="ja-JP" altLang="en-US" smtClean="0"/>
              <a:t>2015/10/29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34B4A-6E1A-49C7-A612-F892AB015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55D0225-F8FF-407A-B719-CBEC25B33508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ECF52D3-607A-46B7-83C3-FCB2773C996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C82B-EF61-40E6-B6C7-3485EAA28F56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D73D-FA13-4A45-AAFA-465647BBE83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7051-0F39-4CD8-99D3-AC53F9B9E969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E53E-B00C-49CC-9657-AC8B32A9066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7C71-E010-4BA0-BA15-6F9EF9CBD8B5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3265-CF49-47FD-A790-A4F5F454593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8AF9-E03C-426C-89FA-A4732AC3376F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CBE2-623B-402A-A568-64AD2E6E9A3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E3EB-6190-41F6-839F-E3DBDD739EDF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83CB-6600-4513-9735-06F7340DEF6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C8F-E9F6-4172-8F59-E15F1D0285DC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7C9-2D3A-42BA-93F2-885B6329B5A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CF13-6C6D-4649-B4F4-66D299A126A1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6BBD-8F68-4690-90AA-61F1FFF3F3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327B-B4E4-479B-8801-6A3455A166CB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AC75-F01D-4DCC-ACFC-B7539A73D06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CE29-876D-4243-A2A5-FC3634E9DA11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1683-1F75-4A2C-B600-9B6EE124E4D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ADC9-0AB3-4483-90BA-CC5BABBA12A1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12FF-0034-4647-9202-CF76703DEEF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E1CC-EF17-40CF-9F46-D3E0FD93A076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FA96-D713-46E8-89C5-6658CDF24A5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33748A-A00E-407B-A25C-9C38049DC073}" type="datetimeFigureOut">
              <a:rPr lang="ja-JP" altLang="en-US"/>
              <a:pPr>
                <a:defRPr/>
              </a:pPr>
              <a:t>2015/10/29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27CB34-EDE7-455F-A342-2B30D65EAC5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実習問題の解き方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JIS3-2</a:t>
            </a:r>
            <a:r>
              <a:rPr lang="ja-JP" altLang="en-US" dirty="0" smtClean="0"/>
              <a:t>の場合</a:t>
            </a:r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ソースプログラムを開く</a:t>
            </a:r>
          </a:p>
        </p:txBody>
      </p:sp>
      <p:pic>
        <p:nvPicPr>
          <p:cNvPr id="11267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9883" b="2316"/>
          <a:stretch>
            <a:fillRect/>
          </a:stretch>
        </p:blipFill>
        <p:spPr>
          <a:xfrm>
            <a:off x="179388" y="1341438"/>
            <a:ext cx="3744912" cy="5183187"/>
          </a:xfrm>
          <a:noFill/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 cstate="print"/>
          <a:srcRect r="46994" b="2657"/>
          <a:stretch>
            <a:fillRect/>
          </a:stretch>
        </p:blipFill>
        <p:spPr bwMode="auto">
          <a:xfrm>
            <a:off x="3059113" y="1125538"/>
            <a:ext cx="576103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>
            <a:off x="1187450" y="1989138"/>
            <a:ext cx="230505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例題１プログラムの参照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954" b="16191"/>
          <a:stretch>
            <a:fillRect/>
          </a:stretch>
        </p:blipFill>
        <p:spPr>
          <a:xfrm>
            <a:off x="684213" y="1484313"/>
            <a:ext cx="7632700" cy="4752975"/>
          </a:xfrm>
        </p:spPr>
      </p:pic>
      <p:sp>
        <p:nvSpPr>
          <p:cNvPr id="5" name="正方形/長方形 4"/>
          <p:cNvSpPr/>
          <p:nvPr/>
        </p:nvSpPr>
        <p:spPr>
          <a:xfrm>
            <a:off x="5435600" y="2781300"/>
            <a:ext cx="1223963" cy="50323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すべて選択　⇒　コピー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7899" b="34137"/>
          <a:stretch>
            <a:fillRect/>
          </a:stretch>
        </p:blipFill>
        <p:spPr>
          <a:xfrm>
            <a:off x="4787900" y="1196975"/>
            <a:ext cx="3089275" cy="4752975"/>
          </a:xfrm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716463" y="5934075"/>
            <a:ext cx="3600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</a:rPr>
              <a:t>右クリックして、</a:t>
            </a:r>
            <a:r>
              <a:rPr lang="en-US" altLang="ja-JP">
                <a:latin typeface="Calibri" pitchFamily="34" charset="0"/>
              </a:rPr>
              <a:t>[</a:t>
            </a:r>
            <a:r>
              <a:rPr lang="ja-JP" altLang="en-US">
                <a:latin typeface="Calibri" pitchFamily="34" charset="0"/>
              </a:rPr>
              <a:t>すべて選択</a:t>
            </a:r>
            <a:r>
              <a:rPr lang="en-US" altLang="ja-JP">
                <a:latin typeface="Calibri" pitchFamily="34" charset="0"/>
              </a:rPr>
              <a:t>]</a:t>
            </a:r>
            <a:r>
              <a:rPr lang="ja-JP" altLang="en-US">
                <a:latin typeface="Calibri" pitchFamily="34" charset="0"/>
              </a:rPr>
              <a:t>、そして</a:t>
            </a:r>
            <a:r>
              <a:rPr lang="en-US" altLang="ja-JP">
                <a:latin typeface="Calibri" pitchFamily="34" charset="0"/>
              </a:rPr>
              <a:t>[</a:t>
            </a:r>
            <a:r>
              <a:rPr lang="ja-JP" altLang="en-US">
                <a:latin typeface="Calibri" pitchFamily="34" charset="0"/>
              </a:rPr>
              <a:t>コピー</a:t>
            </a:r>
            <a:r>
              <a:rPr lang="en-US" altLang="ja-JP">
                <a:latin typeface="Calibri" pitchFamily="34" charset="0"/>
              </a:rPr>
              <a:t>]</a:t>
            </a:r>
            <a:r>
              <a:rPr lang="ja-JP" altLang="en-US">
                <a:latin typeface="Calibri" pitchFamily="34" charset="0"/>
              </a:rPr>
              <a:t>で、例題プログラムを参照しましょう。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貼り付け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042988" y="5589588"/>
            <a:ext cx="34575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</a:rPr>
              <a:t>右クリックから、</a:t>
            </a:r>
            <a:r>
              <a:rPr lang="en-US" altLang="ja-JP">
                <a:latin typeface="Calibri" pitchFamily="34" charset="0"/>
              </a:rPr>
              <a:t>[</a:t>
            </a:r>
            <a:r>
              <a:rPr lang="ja-JP" altLang="en-US">
                <a:latin typeface="Calibri" pitchFamily="34" charset="0"/>
              </a:rPr>
              <a:t>貼り付け</a:t>
            </a:r>
            <a:r>
              <a:rPr lang="en-US" altLang="ja-JP">
                <a:latin typeface="Calibri" pitchFamily="34" charset="0"/>
              </a:rPr>
              <a:t>]</a:t>
            </a:r>
            <a:r>
              <a:rPr lang="ja-JP" altLang="en-US">
                <a:latin typeface="Calibri" pitchFamily="34" charset="0"/>
              </a:rPr>
              <a:t>で例題プログラムを</a:t>
            </a:r>
            <a:r>
              <a:rPr lang="en-US" altLang="ja-JP">
                <a:latin typeface="Calibri" pitchFamily="34" charset="0"/>
              </a:rPr>
              <a:t>COBOL2002</a:t>
            </a:r>
            <a:r>
              <a:rPr lang="ja-JP" altLang="en-US">
                <a:latin typeface="Calibri" pitchFamily="34" charset="0"/>
              </a:rPr>
              <a:t>のエディタにペーストしましょう！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r="64525" b="48161"/>
          <a:stretch>
            <a:fillRect/>
          </a:stretch>
        </p:blipFill>
        <p:spPr bwMode="auto">
          <a:xfrm>
            <a:off x="4787900" y="1125538"/>
            <a:ext cx="413861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 cstate="print"/>
          <a:srcRect r="53052" b="27866"/>
          <a:stretch>
            <a:fillRect/>
          </a:stretch>
        </p:blipFill>
        <p:spPr bwMode="auto">
          <a:xfrm>
            <a:off x="107950" y="1125538"/>
            <a:ext cx="44640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>
            <a:off x="3924300" y="3500438"/>
            <a:ext cx="115252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35" r="4614" b="5322"/>
          <a:stretch>
            <a:fillRect/>
          </a:stretch>
        </p:blipFill>
        <p:spPr>
          <a:xfrm>
            <a:off x="468313" y="1125538"/>
            <a:ext cx="8135937" cy="5616575"/>
          </a:xfrm>
          <a:noFill/>
        </p:spPr>
      </p:pic>
      <p:sp>
        <p:nvSpPr>
          <p:cNvPr id="1536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smtClean="0"/>
              <a:t>実習問題</a:t>
            </a:r>
            <a:r>
              <a:rPr lang="en-US" altLang="ja-JP" sz="2800" smtClean="0"/>
              <a:t>jis3-2</a:t>
            </a:r>
            <a:r>
              <a:rPr lang="ja-JP" altLang="en-US" sz="2800" smtClean="0"/>
              <a:t>のページを見てプログラムを修正する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t="7858" r="64525" b="41866"/>
          <a:stretch>
            <a:fillRect/>
          </a:stretch>
        </p:blipFill>
        <p:spPr bwMode="auto">
          <a:xfrm>
            <a:off x="4572000" y="1268413"/>
            <a:ext cx="42481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見出し部での変更点</a:t>
            </a:r>
          </a:p>
        </p:txBody>
      </p:sp>
      <p:sp>
        <p:nvSpPr>
          <p:cNvPr id="5" name="正方形/長方形 4"/>
          <p:cNvSpPr/>
          <p:nvPr/>
        </p:nvSpPr>
        <p:spPr>
          <a:xfrm flipV="1">
            <a:off x="5940425" y="1484313"/>
            <a:ext cx="792163" cy="358775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3335" r="40067" b="5322"/>
          <a:stretch>
            <a:fillRect/>
          </a:stretch>
        </p:blipFill>
        <p:spPr>
          <a:xfrm>
            <a:off x="107950" y="1125538"/>
            <a:ext cx="4464050" cy="5616575"/>
          </a:xfrm>
          <a:noFill/>
        </p:spPr>
      </p:pic>
      <p:sp>
        <p:nvSpPr>
          <p:cNvPr id="7" name="正方形/長方形 6"/>
          <p:cNvSpPr/>
          <p:nvPr/>
        </p:nvSpPr>
        <p:spPr>
          <a:xfrm>
            <a:off x="3276600" y="5661025"/>
            <a:ext cx="1008063" cy="4318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11859" r="53125" b="47375"/>
          <a:stretch>
            <a:fillRect/>
          </a:stretch>
        </p:blipFill>
        <p:spPr bwMode="auto">
          <a:xfrm>
            <a:off x="4500563" y="1412875"/>
            <a:ext cx="44989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タイトル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見出し部での変更点</a:t>
            </a:r>
          </a:p>
        </p:txBody>
      </p:sp>
      <p:sp>
        <p:nvSpPr>
          <p:cNvPr id="5" name="正方形/長方形 4"/>
          <p:cNvSpPr/>
          <p:nvPr/>
        </p:nvSpPr>
        <p:spPr>
          <a:xfrm flipV="1">
            <a:off x="5724525" y="1916113"/>
            <a:ext cx="792163" cy="358775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3335" r="40067" b="5322"/>
          <a:stretch>
            <a:fillRect/>
          </a:stretch>
        </p:blipFill>
        <p:spPr>
          <a:xfrm>
            <a:off x="107950" y="1125538"/>
            <a:ext cx="4464050" cy="5616575"/>
          </a:xfrm>
          <a:noFill/>
        </p:spPr>
      </p:pic>
      <p:sp>
        <p:nvSpPr>
          <p:cNvPr id="7" name="正方形/長方形 6"/>
          <p:cNvSpPr/>
          <p:nvPr/>
        </p:nvSpPr>
        <p:spPr>
          <a:xfrm>
            <a:off x="3276600" y="5661025"/>
            <a:ext cx="1008063" cy="4318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35" r="40067" b="5322"/>
          <a:stretch>
            <a:fillRect/>
          </a:stretch>
        </p:blipFill>
        <p:spPr>
          <a:xfrm>
            <a:off x="250825" y="1241425"/>
            <a:ext cx="4465638" cy="5616575"/>
          </a:xfrm>
          <a:noFill/>
        </p:spPr>
      </p:pic>
      <p:sp>
        <p:nvSpPr>
          <p:cNvPr id="1843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環境部での変更点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 r="64525" b="41866"/>
          <a:stretch>
            <a:fillRect/>
          </a:stretch>
        </p:blipFill>
        <p:spPr bwMode="auto">
          <a:xfrm>
            <a:off x="4716463" y="1268413"/>
            <a:ext cx="42481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5076825" y="2997200"/>
            <a:ext cx="3887788" cy="6477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7950" y="3573463"/>
            <a:ext cx="4464050" cy="28892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7950" y="6021388"/>
            <a:ext cx="2592388" cy="4318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7950" y="2205038"/>
            <a:ext cx="4464050" cy="28892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1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実習問題</a:t>
            </a:r>
            <a:r>
              <a:rPr lang="en-US" altLang="ja-JP" smtClean="0"/>
              <a:t>jis3-2</a:t>
            </a:r>
            <a:r>
              <a:rPr lang="ja-JP" altLang="en-US" smtClean="0"/>
              <a:t>のページで確認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076825" y="2060575"/>
            <a:ext cx="3240088" cy="20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dirty="0"/>
              <a:t>入力ファイル名は　</a:t>
            </a:r>
            <a:r>
              <a:rPr lang="en-US" altLang="ja-JP" dirty="0" err="1">
                <a:solidFill>
                  <a:srgbClr val="FF0000"/>
                </a:solidFill>
              </a:rPr>
              <a:t>kyuyo</a:t>
            </a:r>
            <a:r>
              <a:rPr lang="en-US" altLang="ja-JP" dirty="0">
                <a:solidFill>
                  <a:srgbClr val="FF0000"/>
                </a:solidFill>
              </a:rPr>
              <a:t>-file</a:t>
            </a:r>
          </a:p>
          <a:p>
            <a:pPr>
              <a:defRPr/>
            </a:pPr>
            <a:r>
              <a:rPr lang="ja-JP" altLang="en-US" dirty="0"/>
              <a:t>出力ファイル名は　</a:t>
            </a:r>
            <a:r>
              <a:rPr lang="en-US" altLang="ja-JP" dirty="0" err="1">
                <a:solidFill>
                  <a:srgbClr val="FF0000"/>
                </a:solidFill>
              </a:rPr>
              <a:t>ichiran</a:t>
            </a:r>
            <a:r>
              <a:rPr lang="en-US" altLang="ja-JP" dirty="0">
                <a:solidFill>
                  <a:srgbClr val="FF0000"/>
                </a:solidFill>
              </a:rPr>
              <a:t>-file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データファイル名は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		</a:t>
            </a:r>
            <a:r>
              <a:rPr lang="en-US" altLang="ja-JP" dirty="0">
                <a:solidFill>
                  <a:srgbClr val="FF0000"/>
                </a:solidFill>
              </a:rPr>
              <a:t>p31j-2.dat</a:t>
            </a:r>
          </a:p>
          <a:p>
            <a:pPr>
              <a:defRPr/>
            </a:pPr>
            <a:r>
              <a:rPr lang="ja-JP" altLang="en-US" dirty="0"/>
              <a:t>出力装置ファイル名は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　</a:t>
            </a:r>
            <a:r>
              <a:rPr lang="en-US" altLang="ja-JP" dirty="0"/>
              <a:t>		</a:t>
            </a:r>
            <a:r>
              <a:rPr lang="en-US" altLang="ja-JP" dirty="0">
                <a:solidFill>
                  <a:srgbClr val="FF0000"/>
                </a:solidFill>
              </a:rPr>
              <a:t>p31</a:t>
            </a:r>
            <a:r>
              <a:rPr lang="ja-JP" altLang="en-US" dirty="0" err="1">
                <a:solidFill>
                  <a:srgbClr val="FF0000"/>
                </a:solidFill>
              </a:rPr>
              <a:t>ｊ</a:t>
            </a:r>
            <a:r>
              <a:rPr lang="en-US" altLang="ja-JP" dirty="0">
                <a:solidFill>
                  <a:srgbClr val="FF0000"/>
                </a:solidFill>
              </a:rPr>
              <a:t>-2.txt</a:t>
            </a:r>
          </a:p>
          <a:p>
            <a:pPr>
              <a:defRPr/>
            </a:pPr>
            <a:endParaRPr lang="ja-JP" altLang="en-US" dirty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35" r="40067" b="5322"/>
          <a:stretch>
            <a:fillRect/>
          </a:stretch>
        </p:blipFill>
        <p:spPr>
          <a:xfrm>
            <a:off x="250825" y="1241425"/>
            <a:ext cx="4465638" cy="5616575"/>
          </a:xfrm>
          <a:noFill/>
        </p:spPr>
      </p:pic>
      <p:sp>
        <p:nvSpPr>
          <p:cNvPr id="5" name="正方形/長方形 4"/>
          <p:cNvSpPr/>
          <p:nvPr/>
        </p:nvSpPr>
        <p:spPr>
          <a:xfrm>
            <a:off x="107950" y="2133600"/>
            <a:ext cx="4608066" cy="358775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7950" y="3500438"/>
            <a:ext cx="4608066" cy="360362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950" y="5949950"/>
            <a:ext cx="4680074" cy="50323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35" r="40067" b="5322"/>
          <a:stretch>
            <a:fillRect/>
          </a:stretch>
        </p:blipFill>
        <p:spPr>
          <a:xfrm>
            <a:off x="250825" y="1241425"/>
            <a:ext cx="4465638" cy="5616575"/>
          </a:xfrm>
          <a:noFill/>
        </p:spPr>
      </p:pic>
      <p:sp>
        <p:nvSpPr>
          <p:cNvPr id="2048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環境部での変更点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7950" y="3573463"/>
            <a:ext cx="4464050" cy="28892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7950" y="6021388"/>
            <a:ext cx="2592388" cy="4318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7950" y="2205038"/>
            <a:ext cx="4464050" cy="28892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 t="13002" r="55745" b="46317"/>
          <a:stretch>
            <a:fillRect/>
          </a:stretch>
        </p:blipFill>
        <p:spPr bwMode="auto">
          <a:xfrm>
            <a:off x="4643438" y="1196752"/>
            <a:ext cx="4500562" cy="46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4716016" y="2564904"/>
            <a:ext cx="4248150" cy="64807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開発マネージャから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プロジェクトの新規作成</a:t>
            </a:r>
            <a:endParaRPr lang="ja-JP" altLang="en-US" dirty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35" r="40067" b="5322"/>
          <a:stretch>
            <a:fillRect/>
          </a:stretch>
        </p:blipFill>
        <p:spPr>
          <a:xfrm>
            <a:off x="179388" y="1196975"/>
            <a:ext cx="4446587" cy="5472113"/>
          </a:xfrm>
          <a:noFill/>
        </p:spPr>
      </p:pic>
      <p:sp>
        <p:nvSpPr>
          <p:cNvPr id="2150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例題</a:t>
            </a:r>
            <a:r>
              <a:rPr lang="en-US" altLang="ja-JP" smtClean="0"/>
              <a:t>1</a:t>
            </a:r>
            <a:r>
              <a:rPr lang="ja-JP" altLang="en-US" smtClean="0"/>
              <a:t>からの修正部分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l="3464" t="21315" r="59546" b="7091"/>
          <a:stretch>
            <a:fillRect/>
          </a:stretch>
        </p:blipFill>
        <p:spPr bwMode="auto">
          <a:xfrm>
            <a:off x="5292725" y="1484313"/>
            <a:ext cx="34559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5292725" y="1700213"/>
            <a:ext cx="2232025" cy="720725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92725" y="2924175"/>
            <a:ext cx="2519635" cy="1081088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276600" y="3500438"/>
            <a:ext cx="1366838" cy="43180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292725" y="2420938"/>
            <a:ext cx="2232025" cy="287337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76600" y="2060575"/>
            <a:ext cx="1366838" cy="1439863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76600" y="4149725"/>
            <a:ext cx="1366838" cy="129540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9" name="直線矢印コネクタ 18"/>
          <p:cNvCxnSpPr>
            <a:stCxn id="11" idx="3"/>
            <a:endCxn id="9" idx="1"/>
          </p:cNvCxnSpPr>
          <p:nvPr/>
        </p:nvCxnSpPr>
        <p:spPr>
          <a:xfrm flipV="1">
            <a:off x="4643438" y="2060575"/>
            <a:ext cx="649287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2" idx="3"/>
            <a:endCxn id="15" idx="1"/>
          </p:cNvCxnSpPr>
          <p:nvPr/>
        </p:nvCxnSpPr>
        <p:spPr>
          <a:xfrm flipV="1">
            <a:off x="4643438" y="2563813"/>
            <a:ext cx="649287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3" idx="3"/>
            <a:endCxn id="10" idx="1"/>
          </p:cNvCxnSpPr>
          <p:nvPr/>
        </p:nvCxnSpPr>
        <p:spPr>
          <a:xfrm flipV="1">
            <a:off x="4643438" y="3464719"/>
            <a:ext cx="649287" cy="1332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745" t="30525" r="57245" b="15991"/>
          <a:stretch>
            <a:fillRect/>
          </a:stretch>
        </p:blipFill>
        <p:spPr bwMode="auto">
          <a:xfrm>
            <a:off x="4499992" y="1124744"/>
            <a:ext cx="38164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3335" r="40067" b="5322"/>
          <a:stretch>
            <a:fillRect/>
          </a:stretch>
        </p:blipFill>
        <p:spPr>
          <a:xfrm>
            <a:off x="81626" y="1133370"/>
            <a:ext cx="4058326" cy="5724630"/>
          </a:xfrm>
          <a:noFill/>
        </p:spPr>
      </p:pic>
      <p:sp>
        <p:nvSpPr>
          <p:cNvPr id="2253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JIS3-2</a:t>
            </a:r>
            <a:r>
              <a:rPr lang="ja-JP" altLang="en-US" dirty="0" err="1" smtClean="0"/>
              <a:t>へ</a:t>
            </a:r>
            <a:r>
              <a:rPr lang="ja-JP" altLang="en-US" dirty="0" err="1" smtClean="0"/>
              <a:t>の</a:t>
            </a:r>
            <a:r>
              <a:rPr lang="ja-JP" altLang="en-US" dirty="0" smtClean="0"/>
              <a:t>修正部分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572000" y="1628800"/>
            <a:ext cx="2016224" cy="1368152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0" y="3645024"/>
            <a:ext cx="2808312" cy="2592288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843808" y="3573016"/>
            <a:ext cx="1366838" cy="43180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572000" y="2996952"/>
            <a:ext cx="2016224" cy="287338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43808" y="2132856"/>
            <a:ext cx="1366838" cy="1439863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843808" y="4077072"/>
            <a:ext cx="1366838" cy="144016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9" name="直線矢印コネクタ 18"/>
          <p:cNvCxnSpPr>
            <a:stCxn id="11" idx="3"/>
            <a:endCxn id="9" idx="1"/>
          </p:cNvCxnSpPr>
          <p:nvPr/>
        </p:nvCxnSpPr>
        <p:spPr>
          <a:xfrm flipV="1">
            <a:off x="4210646" y="2312876"/>
            <a:ext cx="361354" cy="539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2" idx="3"/>
            <a:endCxn id="15" idx="1"/>
          </p:cNvCxnSpPr>
          <p:nvPr/>
        </p:nvCxnSpPr>
        <p:spPr>
          <a:xfrm flipV="1">
            <a:off x="4210646" y="3140621"/>
            <a:ext cx="361354" cy="648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3" idx="3"/>
            <a:endCxn id="10" idx="1"/>
          </p:cNvCxnSpPr>
          <p:nvPr/>
        </p:nvCxnSpPr>
        <p:spPr>
          <a:xfrm>
            <a:off x="4210646" y="4797152"/>
            <a:ext cx="36135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星 24 21"/>
          <p:cNvSpPr/>
          <p:nvPr/>
        </p:nvSpPr>
        <p:spPr>
          <a:xfrm>
            <a:off x="6300192" y="1844824"/>
            <a:ext cx="2592288" cy="180020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 smtClean="0">
                <a:solidFill>
                  <a:schemeClr val="tx1"/>
                </a:solidFill>
              </a:rPr>
              <a:t>各項目の桁数は、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</a:rPr>
              <a:t>テキストＰ．３１で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</a:rPr>
              <a:t>確認！必ず修正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</a:rPr>
              <a:t>しましょう！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手続き部の修正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268413"/>
            <a:ext cx="7848600" cy="5329237"/>
          </a:xfrm>
          <a:noFill/>
        </p:spPr>
      </p:pic>
      <p:sp>
        <p:nvSpPr>
          <p:cNvPr id="5" name="正方形/長方形 4"/>
          <p:cNvSpPr/>
          <p:nvPr/>
        </p:nvSpPr>
        <p:spPr>
          <a:xfrm>
            <a:off x="1042988" y="2924175"/>
            <a:ext cx="5257800" cy="2592388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 cstate="print"/>
          <a:srcRect t="13622" r="76378" b="8369"/>
          <a:stretch>
            <a:fillRect/>
          </a:stretch>
        </p:blipFill>
        <p:spPr bwMode="auto">
          <a:xfrm>
            <a:off x="539750" y="1125538"/>
            <a:ext cx="22669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6006" r="56024" b="4330"/>
          <a:stretch>
            <a:fillRect/>
          </a:stretch>
        </p:blipFill>
        <p:spPr>
          <a:xfrm>
            <a:off x="3132138" y="1125538"/>
            <a:ext cx="6011862" cy="5472112"/>
          </a:xfrm>
          <a:noFill/>
        </p:spPr>
      </p:pic>
      <p:sp>
        <p:nvSpPr>
          <p:cNvPr id="12" name="右矢印 11"/>
          <p:cNvSpPr/>
          <p:nvPr/>
        </p:nvSpPr>
        <p:spPr>
          <a:xfrm>
            <a:off x="2700338" y="3500438"/>
            <a:ext cx="1223962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例題１からの修正部分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924300" y="3429000"/>
            <a:ext cx="4968875" cy="2087563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プログラム作成・修正の次は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3141663"/>
            <a:ext cx="6022975" cy="2749550"/>
          </a:xfrm>
          <a:noFill/>
        </p:spPr>
      </p:pic>
      <p:sp>
        <p:nvSpPr>
          <p:cNvPr id="25604" name="テキスト ボックス 3"/>
          <p:cNvSpPr txBox="1">
            <a:spLocks noChangeArrowheads="1"/>
          </p:cNvSpPr>
          <p:nvPr/>
        </p:nvSpPr>
        <p:spPr bwMode="auto">
          <a:xfrm>
            <a:off x="1692275" y="1341438"/>
            <a:ext cx="58324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１．データファイル・ダウンロード</a:t>
            </a:r>
            <a:endParaRPr lang="en-US" altLang="ja-JP"/>
          </a:p>
          <a:p>
            <a:r>
              <a:rPr lang="ja-JP" altLang="en-US"/>
              <a:t>２．ビルド＆実行</a:t>
            </a:r>
            <a:endParaRPr lang="en-US" altLang="ja-JP"/>
          </a:p>
          <a:p>
            <a:r>
              <a:rPr lang="ja-JP" altLang="en-US"/>
              <a:t>３．授業終了時に課題提出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051050" y="4748213"/>
            <a:ext cx="4608513" cy="504825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051050" y="4244975"/>
            <a:ext cx="4608513" cy="503238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35" r="4614" b="5322"/>
          <a:stretch>
            <a:fillRect/>
          </a:stretch>
        </p:blipFill>
        <p:spPr>
          <a:xfrm>
            <a:off x="468313" y="1125538"/>
            <a:ext cx="8135937" cy="5616575"/>
          </a:xfrm>
          <a:noFill/>
        </p:spPr>
      </p:pic>
      <p:sp>
        <p:nvSpPr>
          <p:cNvPr id="4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プロジェクトマスタ名は？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50825" y="5732463"/>
            <a:ext cx="6624638" cy="217487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5867400" y="3933825"/>
            <a:ext cx="2952750" cy="1655763"/>
          </a:xfrm>
          <a:prstGeom prst="wedgeRoundRectCallout">
            <a:avLst>
              <a:gd name="adj1" fmla="val -75674"/>
              <a:gd name="adj2" fmla="val 6402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実習問題</a:t>
            </a:r>
            <a:r>
              <a:rPr lang="en-US" altLang="ja-JP" dirty="0">
                <a:solidFill>
                  <a:srgbClr val="FF0000"/>
                </a:solidFill>
              </a:rPr>
              <a:t>JIS3-2</a:t>
            </a:r>
            <a:r>
              <a:rPr lang="ja-JP" altLang="en-US" dirty="0">
                <a:solidFill>
                  <a:srgbClr val="FF0000"/>
                </a:solidFill>
              </a:rPr>
              <a:t>のページに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</a:rPr>
              <a:t>『</a:t>
            </a:r>
            <a:r>
              <a:rPr lang="ja-JP" altLang="en-US" dirty="0">
                <a:solidFill>
                  <a:srgbClr val="FF0000"/>
                </a:solidFill>
              </a:rPr>
              <a:t>ｊｉｓ</a:t>
            </a:r>
            <a:r>
              <a:rPr lang="en-US" altLang="ja-JP" dirty="0">
                <a:solidFill>
                  <a:srgbClr val="FF0000"/>
                </a:solidFill>
              </a:rPr>
              <a:t>3-2</a:t>
            </a:r>
            <a:r>
              <a:rPr lang="ja-JP" altLang="en-US" dirty="0">
                <a:solidFill>
                  <a:srgbClr val="FF0000"/>
                </a:solidFill>
              </a:rPr>
              <a:t>とする</a:t>
            </a:r>
            <a:r>
              <a:rPr lang="en-US" altLang="ja-JP" dirty="0">
                <a:solidFill>
                  <a:srgbClr val="FF0000"/>
                </a:solidFill>
              </a:rPr>
              <a:t>』</a:t>
            </a:r>
            <a:r>
              <a:rPr lang="ja-JP" altLang="en-US" dirty="0">
                <a:solidFill>
                  <a:srgbClr val="FF0000"/>
                </a:solidFill>
              </a:rPr>
              <a:t>と指定されています。</a:t>
            </a:r>
          </a:p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プロジェクトマスタ名の入力</a:t>
            </a: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ja-JP" altLang="en-US" sz="2800" smtClean="0"/>
              <a:t>プロジェクトマスタフォルダ名のドライブを</a:t>
            </a:r>
            <a:endParaRPr lang="en-US" altLang="ja-JP" sz="2800" smtClean="0"/>
          </a:p>
          <a:p>
            <a:pPr algn="ctr" eaLnBrk="1" hangingPunct="1">
              <a:buFont typeface="Arial" charset="0"/>
              <a:buNone/>
            </a:pPr>
            <a:r>
              <a:rPr lang="ja-JP" altLang="en-US" sz="4000" b="1" smtClean="0"/>
              <a:t>（Ｈ：￥</a:t>
            </a:r>
            <a:r>
              <a:rPr lang="ja-JP" altLang="en-US" sz="4000" b="1" smtClean="0">
                <a:sym typeface="Wingdings" pitchFamily="2" charset="2"/>
              </a:rPr>
              <a:t>）</a:t>
            </a:r>
            <a:r>
              <a:rPr lang="ja-JP" altLang="en-US" sz="2800" smtClean="0">
                <a:sym typeface="Wingdings" pitchFamily="2" charset="2"/>
              </a:rPr>
              <a:t>ドライブにしてから、</a:t>
            </a:r>
            <a:r>
              <a:rPr lang="en-US" altLang="ja-JP" sz="4000" b="1" smtClean="0"/>
              <a:t>Jis3-2</a:t>
            </a:r>
            <a:r>
              <a:rPr lang="ja-JP" altLang="en-US" sz="2800" smtClean="0"/>
              <a:t>を入力します。</a:t>
            </a:r>
            <a:endParaRPr lang="en-US" altLang="ja-JP" sz="2800" smtClean="0"/>
          </a:p>
          <a:p>
            <a:pPr eaLnBrk="1" hangingPunct="1">
              <a:buFont typeface="Arial" charset="0"/>
              <a:buNone/>
            </a:pPr>
            <a:endParaRPr lang="ja-JP" altLang="en-US" smtClean="0"/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573463"/>
            <a:ext cx="48958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3492500" y="3789363"/>
            <a:ext cx="2663825" cy="43338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プロジェクトの作成では？</a:t>
            </a: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604838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プロジェクト名にも</a:t>
            </a:r>
            <a:r>
              <a:rPr lang="ja-JP" altLang="en-US" dirty="0" smtClean="0"/>
              <a:t>、　</a:t>
            </a:r>
            <a:r>
              <a:rPr lang="en-US" altLang="ja-JP" dirty="0" smtClean="0"/>
              <a:t>jis3-2</a:t>
            </a:r>
            <a:r>
              <a:rPr lang="ja-JP" altLang="en-US" dirty="0" smtClean="0"/>
              <a:t>　を</a:t>
            </a:r>
            <a:r>
              <a:rPr lang="ja-JP" altLang="en-US" dirty="0" smtClean="0"/>
              <a:t>入力します。</a:t>
            </a:r>
            <a:endParaRPr lang="en-US" altLang="ja-JP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t="77000" r="9430" b="5499"/>
          <a:stretch>
            <a:fillRect/>
          </a:stretch>
        </p:blipFill>
        <p:spPr bwMode="auto">
          <a:xfrm>
            <a:off x="539750" y="2133600"/>
            <a:ext cx="82089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250825" y="2420938"/>
            <a:ext cx="8713788" cy="28733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4572000" y="2781300"/>
            <a:ext cx="647700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933825"/>
            <a:ext cx="2905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3348038" y="4149725"/>
            <a:ext cx="3311525" cy="6477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プロジェクト名の入力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349500"/>
            <a:ext cx="2905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843213" y="2565400"/>
            <a:ext cx="1368425" cy="504825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出力ファイル名は？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3588" y="2163763"/>
            <a:ext cx="5076825" cy="3400425"/>
          </a:xfrm>
        </p:spPr>
      </p:pic>
      <p:sp>
        <p:nvSpPr>
          <p:cNvPr id="5" name="正方形/長方形 4"/>
          <p:cNvSpPr/>
          <p:nvPr/>
        </p:nvSpPr>
        <p:spPr>
          <a:xfrm>
            <a:off x="1979613" y="2997200"/>
            <a:ext cx="2232025" cy="503238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852738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出力ファイル名の入力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835150" y="3573463"/>
            <a:ext cx="1008063" cy="6477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 t="77000" r="9430" b="5499"/>
          <a:stretch>
            <a:fillRect/>
          </a:stretch>
        </p:blipFill>
        <p:spPr bwMode="auto">
          <a:xfrm>
            <a:off x="179388" y="1196975"/>
            <a:ext cx="7950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07950" y="1412875"/>
            <a:ext cx="7920038" cy="36036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851275" y="1844675"/>
            <a:ext cx="1081088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メインファイル名の入力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844675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1692275" y="2636838"/>
            <a:ext cx="1296988" cy="50323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10410</TotalTime>
  <Words>227</Words>
  <Application>Microsoft Office PowerPoint</Application>
  <PresentationFormat>画面に合わせる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実習問題の解き方</vt:lpstr>
      <vt:lpstr>開発マネージャから プロジェクトの新規作成</vt:lpstr>
      <vt:lpstr>プロジェクトマスタ名は？</vt:lpstr>
      <vt:lpstr>プロジェクトマスタ名の入力</vt:lpstr>
      <vt:lpstr>プロジェクトの作成では？</vt:lpstr>
      <vt:lpstr>プロジェクト名の入力</vt:lpstr>
      <vt:lpstr>出力ファイル名は？</vt:lpstr>
      <vt:lpstr>出力ファイル名の入力</vt:lpstr>
      <vt:lpstr>メインファイル名の入力</vt:lpstr>
      <vt:lpstr>ソースプログラムを開く</vt:lpstr>
      <vt:lpstr>例題１プログラムの参照</vt:lpstr>
      <vt:lpstr>すべて選択　⇒　コピー</vt:lpstr>
      <vt:lpstr>貼り付け</vt:lpstr>
      <vt:lpstr>実習問題jis3-2のページを見てプログラムを修正する</vt:lpstr>
      <vt:lpstr>見出し部での変更点</vt:lpstr>
      <vt:lpstr>見出し部での変更点</vt:lpstr>
      <vt:lpstr>環境部での変更点</vt:lpstr>
      <vt:lpstr>実習問題jis3-2のページで確認</vt:lpstr>
      <vt:lpstr>環境部での変更点</vt:lpstr>
      <vt:lpstr>例題1からの修正部分</vt:lpstr>
      <vt:lpstr>JIS3-2への修正部分</vt:lpstr>
      <vt:lpstr>手続き部の修正</vt:lpstr>
      <vt:lpstr>例題１からの修正部分</vt:lpstr>
      <vt:lpstr>プログラム作成・修正の次は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実習問題の解き方</dc:title>
  <dc:creator>takahashi</dc:creator>
  <cp:lastModifiedBy>takahashi</cp:lastModifiedBy>
  <cp:revision>71</cp:revision>
  <dcterms:created xsi:type="dcterms:W3CDTF">2010-07-07T04:16:10Z</dcterms:created>
  <dcterms:modified xsi:type="dcterms:W3CDTF">2015-10-29T05:34:31Z</dcterms:modified>
</cp:coreProperties>
</file>