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高橋律" initials="高橋律" lastIdx="1" clrIdx="0">
    <p:extLst>
      <p:ext uri="{19B8F6BF-5375-455C-9EA6-DF929625EA0E}">
        <p15:presenceInfo xmlns:p15="http://schemas.microsoft.com/office/powerpoint/2012/main" userId="b5afed60ab7e05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57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74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4375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5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86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1331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356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228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319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595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968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8935-049C-44E6-A462-A0114EDA3BE9}" type="datetimeFigureOut">
              <a:rPr kumimoji="1" lang="ja-JP" altLang="en-US" smtClean="0"/>
              <a:t>2016/6/16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0047-BA2F-462E-963F-20477F6D6C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850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エディタ完了からプログラムの実行までの方法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「データダウンロード」、「ビルド」、「実行」、「処理結果確認」</a:t>
            </a:r>
            <a:endParaRPr kumimoji="1" lang="en-US" altLang="ja-JP" dirty="0" smtClean="0"/>
          </a:p>
          <a:p>
            <a:r>
              <a:rPr kumimoji="1" lang="ja-JP" altLang="en-US" dirty="0" err="1" smtClean="0"/>
              <a:t>までの</a:t>
            </a:r>
            <a:r>
              <a:rPr kumimoji="1" lang="ja-JP" altLang="en-US" dirty="0" smtClean="0"/>
              <a:t>マニュアル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67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プログラムを開く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494" b="60355"/>
          <a:stretch/>
        </p:blipFill>
        <p:spPr>
          <a:xfrm>
            <a:off x="740711" y="1873126"/>
            <a:ext cx="10735115" cy="4646427"/>
          </a:xfrm>
          <a:prstGeom prst="rect">
            <a:avLst/>
          </a:prstGeom>
        </p:spPr>
      </p:pic>
      <p:sp>
        <p:nvSpPr>
          <p:cNvPr id="5" name="線吹き出し 1 (枠付き) 4"/>
          <p:cNvSpPr/>
          <p:nvPr/>
        </p:nvSpPr>
        <p:spPr>
          <a:xfrm>
            <a:off x="8277101" y="3871356"/>
            <a:ext cx="3326081" cy="2232561"/>
          </a:xfrm>
          <a:prstGeom prst="borderCallout1">
            <a:avLst>
              <a:gd name="adj1" fmla="val 18750"/>
              <a:gd name="adj2" fmla="val -8333"/>
              <a:gd name="adj3" fmla="val 43351"/>
              <a:gd name="adj4" fmla="val -1575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ダブルクリックしてファイルを開く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505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出力装置ファイル名をプログラムで確認する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5279" b="53532"/>
          <a:stretch/>
        </p:blipFill>
        <p:spPr>
          <a:xfrm>
            <a:off x="838200" y="1896877"/>
            <a:ext cx="6061364" cy="4633038"/>
          </a:xfrm>
          <a:prstGeom prst="rect">
            <a:avLst/>
          </a:prstGeom>
        </p:spPr>
      </p:pic>
      <p:sp>
        <p:nvSpPr>
          <p:cNvPr id="5" name="線吹き出し 1 (枠付き) 4"/>
          <p:cNvSpPr/>
          <p:nvPr/>
        </p:nvSpPr>
        <p:spPr>
          <a:xfrm>
            <a:off x="7861465" y="3253839"/>
            <a:ext cx="3716977" cy="1769423"/>
          </a:xfrm>
          <a:prstGeom prst="borderCallout1">
            <a:avLst>
              <a:gd name="adj1" fmla="val 18750"/>
              <a:gd name="adj2" fmla="val -8333"/>
              <a:gd name="adj3" fmla="val 101091"/>
              <a:gd name="adj4" fmla="val -616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出力装置ファイル名は</a:t>
            </a:r>
            <a:endParaRPr kumimoji="1" lang="en-US" altLang="ja-JP" dirty="0" smtClean="0"/>
          </a:p>
          <a:p>
            <a:pPr algn="ctr"/>
            <a:r>
              <a:rPr kumimoji="1" lang="en-US" altLang="ja-JP" dirty="0" smtClean="0"/>
              <a:t>“h</a:t>
            </a:r>
            <a:r>
              <a:rPr lang="ja-JP" altLang="en-US" dirty="0" smtClean="0">
                <a:sym typeface="Wingdings" panose="05000000000000000000" pitchFamily="2" charset="2"/>
              </a:rPr>
              <a:t>：</a:t>
            </a:r>
            <a:r>
              <a:rPr lang="en-US" altLang="ja-JP" dirty="0" smtClean="0">
                <a:sym typeface="Wingdings" panose="05000000000000000000" pitchFamily="2" charset="2"/>
              </a:rPr>
              <a:t>\p25</a:t>
            </a:r>
            <a:r>
              <a:rPr lang="ja-JP" altLang="en-US" dirty="0" err="1" smtClean="0">
                <a:sym typeface="Wingdings" panose="05000000000000000000" pitchFamily="2" charset="2"/>
              </a:rPr>
              <a:t>ｊ</a:t>
            </a:r>
            <a:r>
              <a:rPr lang="en-US" altLang="ja-JP" dirty="0" smtClean="0">
                <a:sym typeface="Wingdings" panose="05000000000000000000" pitchFamily="2" charset="2"/>
              </a:rPr>
              <a:t>-1.</a:t>
            </a:r>
            <a:r>
              <a:rPr lang="ja-JP" altLang="en-US" dirty="0" smtClean="0">
                <a:sym typeface="Wingdings" panose="05000000000000000000" pitchFamily="2" charset="2"/>
              </a:rPr>
              <a:t>ｔｘｔ”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algn="ctr"/>
            <a:r>
              <a:rPr kumimoji="1" lang="ja-JP" altLang="en-US" dirty="0" smtClean="0">
                <a:sym typeface="Wingdings" panose="05000000000000000000" pitchFamily="2" charset="2"/>
              </a:rPr>
              <a:t>つまり、</a:t>
            </a:r>
            <a:r>
              <a:rPr kumimoji="1" lang="en-US" altLang="ja-JP" dirty="0" smtClean="0">
                <a:sym typeface="Wingdings" panose="05000000000000000000" pitchFamily="2" charset="2"/>
              </a:rPr>
              <a:t>H</a:t>
            </a:r>
            <a:r>
              <a:rPr kumimoji="1" lang="ja-JP" altLang="en-US" dirty="0" smtClean="0">
                <a:sym typeface="Wingdings" panose="05000000000000000000" pitchFamily="2" charset="2"/>
              </a:rPr>
              <a:t>ドライブのルートにある</a:t>
            </a:r>
            <a:r>
              <a:rPr kumimoji="1" lang="en-US" altLang="ja-JP" dirty="0" smtClean="0">
                <a:sym typeface="Wingdings" panose="05000000000000000000" pitchFamily="2" charset="2"/>
              </a:rPr>
              <a:t>p25j-1.</a:t>
            </a:r>
            <a:r>
              <a:rPr kumimoji="1" lang="ja-JP" altLang="en-US" dirty="0" smtClean="0">
                <a:sym typeface="Wingdings" panose="05000000000000000000" pitchFamily="2" charset="2"/>
              </a:rPr>
              <a:t>ｔｘｔというファイル</a:t>
            </a:r>
            <a:endParaRPr kumimoji="1" lang="en-US" altLang="ja-JP" dirty="0" smtClean="0">
              <a:sym typeface="Wingdings" panose="05000000000000000000" pitchFamily="2" charset="2"/>
            </a:endParaRPr>
          </a:p>
          <a:p>
            <a:pPr algn="ctr"/>
            <a:r>
              <a:rPr lang="ja-JP" altLang="en-US" dirty="0" smtClean="0">
                <a:sym typeface="Wingdings" panose="05000000000000000000" pitchFamily="2" charset="2"/>
              </a:rPr>
              <a:t>↓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algn="ctr"/>
            <a:r>
              <a:rPr kumimoji="1" lang="ja-JP" altLang="en-US" dirty="0" smtClean="0">
                <a:sym typeface="Wingdings" panose="05000000000000000000" pitchFamily="2" charset="2"/>
              </a:rPr>
              <a:t>これが処理結果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500748" y="4773881"/>
            <a:ext cx="1911927" cy="415636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198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ファイルを開き、処理結果を探す</a:t>
            </a:r>
            <a:endParaRPr kumimoji="1" lang="ja-JP" altLang="en-US" dirty="0"/>
          </a:p>
        </p:txBody>
      </p:sp>
      <p:pic>
        <p:nvPicPr>
          <p:cNvPr id="5" name="コンテンツ プレースホルダー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466" t="6350" r="26057" b="35793"/>
          <a:stretch/>
        </p:blipFill>
        <p:spPr>
          <a:xfrm>
            <a:off x="838200" y="1690688"/>
            <a:ext cx="6655130" cy="509346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021278" y="2030681"/>
            <a:ext cx="427512" cy="463137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線吹き出し 1 (枠付き) 6"/>
          <p:cNvSpPr/>
          <p:nvPr/>
        </p:nvSpPr>
        <p:spPr>
          <a:xfrm>
            <a:off x="8205849" y="4381994"/>
            <a:ext cx="3693226" cy="1733797"/>
          </a:xfrm>
          <a:prstGeom prst="borderCallout1">
            <a:avLst>
              <a:gd name="adj1" fmla="val 18750"/>
              <a:gd name="adj2" fmla="val -8333"/>
              <a:gd name="adj3" fmla="val -112843"/>
              <a:gd name="adj4" fmla="val -186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COBOL</a:t>
            </a:r>
            <a:r>
              <a:rPr kumimoji="1" lang="ja-JP" altLang="en-US" dirty="0" smtClean="0"/>
              <a:t>エディタから「ファイルを開く」をクリックする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8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２つ上のフォルダー（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ドライブ）に場所を変え、ファイルの種類は「すべてのファイル」を選ぶ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940" y="2173730"/>
            <a:ext cx="7923698" cy="4369573"/>
          </a:xfrm>
          <a:prstGeom prst="rect">
            <a:avLst/>
          </a:prstGeom>
        </p:spPr>
      </p:pic>
      <p:sp>
        <p:nvSpPr>
          <p:cNvPr id="5" name="線吹き出し 1 (枠付き) 4"/>
          <p:cNvSpPr/>
          <p:nvPr/>
        </p:nvSpPr>
        <p:spPr>
          <a:xfrm>
            <a:off x="9262753" y="1923803"/>
            <a:ext cx="2398816" cy="1567542"/>
          </a:xfrm>
          <a:prstGeom prst="borderCallout1">
            <a:avLst>
              <a:gd name="adj1" fmla="val 18750"/>
              <a:gd name="adj2" fmla="val -8333"/>
              <a:gd name="adj3" fmla="val 57955"/>
              <a:gd name="adj4" fmla="val -1224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「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つ上のフォルダーへ」を</a:t>
            </a:r>
            <a:r>
              <a:rPr kumimoji="1" lang="en-US" altLang="ja-JP" dirty="0" smtClean="0"/>
              <a:t>2</a:t>
            </a:r>
            <a:r>
              <a:rPr kumimoji="1" lang="ja-JP" altLang="en-US" dirty="0" smtClean="0"/>
              <a:t>回クリックする</a:t>
            </a:r>
            <a:endParaRPr kumimoji="1" lang="ja-JP" altLang="en-US" dirty="0"/>
          </a:p>
        </p:txBody>
      </p:sp>
      <p:sp>
        <p:nvSpPr>
          <p:cNvPr id="6" name="線吹き出し 1 (枠付き) 5"/>
          <p:cNvSpPr/>
          <p:nvPr/>
        </p:nvSpPr>
        <p:spPr>
          <a:xfrm>
            <a:off x="9298379" y="4536374"/>
            <a:ext cx="2695699" cy="1520042"/>
          </a:xfrm>
          <a:prstGeom prst="borderCallout1">
            <a:avLst>
              <a:gd name="adj1" fmla="val 18750"/>
              <a:gd name="adj2" fmla="val -8333"/>
              <a:gd name="adj3" fmla="val 103125"/>
              <a:gd name="adj4" fmla="val -107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▼をクリックして、「すべてのファイル」に種類を変える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20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スクロールして</a:t>
            </a:r>
            <a:r>
              <a:rPr kumimoji="1" lang="ja-JP" altLang="en-US" dirty="0" err="1" smtClean="0"/>
              <a:t>ｐ</a:t>
            </a:r>
            <a:r>
              <a:rPr kumimoji="1" lang="en-US" altLang="ja-JP" dirty="0" smtClean="0"/>
              <a:t>25</a:t>
            </a:r>
            <a:r>
              <a:rPr kumimoji="1" lang="ja-JP" altLang="en-US" dirty="0" err="1" smtClean="0"/>
              <a:t>ｊ</a:t>
            </a:r>
            <a:r>
              <a:rPr kumimoji="1" lang="en-US" altLang="ja-JP" dirty="0" smtClean="0"/>
              <a:t>-1.</a:t>
            </a:r>
            <a:r>
              <a:rPr kumimoji="1" lang="ja-JP" altLang="en-US" dirty="0" smtClean="0"/>
              <a:t>ｔｘｔ　を探し、開く</a:t>
            </a:r>
            <a:endParaRPr kumimoji="1" lang="ja-JP" altLang="en-US" dirty="0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3719"/>
            <a:ext cx="7062320" cy="389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メッセージが表示されるが、「はい」を選ぶ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53876"/>
            <a:ext cx="7330096" cy="232312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111335" y="3752603"/>
            <a:ext cx="1520042" cy="546265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52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プログラムが実行されていれば、処理結果が正しく表示される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354" b="70452"/>
          <a:stretch/>
        </p:blipFill>
        <p:spPr>
          <a:xfrm>
            <a:off x="838200" y="1956254"/>
            <a:ext cx="6478404" cy="394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論理エラーがあれば、正しい処理結果が表示されない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725" b="17958"/>
          <a:stretch/>
        </p:blipFill>
        <p:spPr>
          <a:xfrm>
            <a:off x="838201" y="1996529"/>
            <a:ext cx="3353790" cy="3133612"/>
          </a:xfrm>
          <a:prstGeom prst="rect">
            <a:avLst/>
          </a:prstGeom>
        </p:spPr>
      </p:pic>
      <p:sp>
        <p:nvSpPr>
          <p:cNvPr id="5" name="線吹き出し 1 (枠付き) 4"/>
          <p:cNvSpPr/>
          <p:nvPr/>
        </p:nvSpPr>
        <p:spPr>
          <a:xfrm>
            <a:off x="4690753" y="2505693"/>
            <a:ext cx="5688280" cy="1270660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何らかの論理エラーのため、氏名だけが表示されていない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7270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論理エラーの例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4285" r="56243" b="8774"/>
          <a:stretch/>
        </p:blipFill>
        <p:spPr>
          <a:xfrm>
            <a:off x="838200" y="2125682"/>
            <a:ext cx="5188982" cy="4453247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28156" y="4750130"/>
            <a:ext cx="3657600" cy="166254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線吹き出し 1 (枠付き) 5"/>
          <p:cNvSpPr/>
          <p:nvPr/>
        </p:nvSpPr>
        <p:spPr>
          <a:xfrm>
            <a:off x="6454694" y="2125682"/>
            <a:ext cx="4660610" cy="2406299"/>
          </a:xfrm>
          <a:prstGeom prst="borderCallout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不要な「*」（アスタリスク）のために、氏名を転記する命令が無効となっていた、等々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↓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エラー</a:t>
            </a:r>
            <a:r>
              <a:rPr kumimoji="1" lang="ja-JP" altLang="en-US" dirty="0"/>
              <a:t>メッセージ</a:t>
            </a:r>
            <a:r>
              <a:rPr kumimoji="1" lang="ja-JP" altLang="en-US" dirty="0" smtClean="0"/>
              <a:t>が出ないので、じっくりプログラムを再検討するしか解決方法はない</a:t>
            </a:r>
            <a:r>
              <a:rPr kumimoji="1" lang="en-US" altLang="ja-JP" dirty="0" smtClean="0"/>
              <a:t>(^_^;)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026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メールに処理結果を添付して送信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17630" t="17035" r="6591" b="16244"/>
          <a:stretch/>
        </p:blipFill>
        <p:spPr>
          <a:xfrm>
            <a:off x="232559" y="1359724"/>
            <a:ext cx="7805946" cy="5498276"/>
          </a:xfrm>
          <a:prstGeom prst="rect">
            <a:avLst/>
          </a:prstGeom>
        </p:spPr>
      </p:pic>
      <p:sp>
        <p:nvSpPr>
          <p:cNvPr id="7" name="線吹き出し 1 (枠付き) 6"/>
          <p:cNvSpPr/>
          <p:nvPr/>
        </p:nvSpPr>
        <p:spPr>
          <a:xfrm>
            <a:off x="8688729" y="1632084"/>
            <a:ext cx="3270712" cy="2642260"/>
          </a:xfrm>
          <a:prstGeom prst="borderCallout1">
            <a:avLst>
              <a:gd name="adj1" fmla="val 18750"/>
              <a:gd name="adj2" fmla="val -8333"/>
              <a:gd name="adj3" fmla="val 99466"/>
              <a:gd name="adj4" fmla="val -62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P</a:t>
            </a:r>
            <a:r>
              <a:rPr kumimoji="1" lang="en-US" altLang="ja-JP" dirty="0" smtClean="0"/>
              <a:t>25</a:t>
            </a:r>
            <a:r>
              <a:rPr kumimoji="1" lang="ja-JP" altLang="en-US" dirty="0" err="1" smtClean="0"/>
              <a:t>ｊ</a:t>
            </a:r>
            <a:r>
              <a:rPr kumimoji="1" lang="en-US" altLang="ja-JP" dirty="0" smtClean="0"/>
              <a:t>-1.txt</a:t>
            </a:r>
          </a:p>
          <a:p>
            <a:pPr algn="ctr"/>
            <a:r>
              <a:rPr lang="ja-JP" altLang="en-US" dirty="0" smtClean="0"/>
              <a:t>というファイルを開いて添付する</a:t>
            </a:r>
            <a:endParaRPr lang="en-US" altLang="ja-JP" dirty="0" smtClean="0"/>
          </a:p>
          <a:p>
            <a:pPr algn="ctr"/>
            <a:endParaRPr kumimoji="1" lang="en-US" altLang="ja-JP" dirty="0" smtClean="0"/>
          </a:p>
          <a:p>
            <a:pPr algn="ctr"/>
            <a:endParaRPr lang="en-US" altLang="ja-JP" dirty="0"/>
          </a:p>
          <a:p>
            <a:pPr algn="ctr"/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その上下にある、</a:t>
            </a:r>
            <a:r>
              <a:rPr kumimoji="1" lang="en-US" altLang="ja-JP" dirty="0" smtClean="0"/>
              <a:t>p25j-1.dat</a:t>
            </a:r>
            <a:r>
              <a:rPr kumimoji="1" lang="ja-JP" altLang="en-US" dirty="0" smtClean="0"/>
              <a:t>はデータファイルなので、処理結果ではないので添付してはいけない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977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エラーがなくなったら（プログラム入力は完了）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0619" y="1468594"/>
            <a:ext cx="5070763" cy="539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7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 dirty="0" smtClean="0"/>
              <a:t>データファイルをダウンロード（</a:t>
            </a:r>
            <a:r>
              <a:rPr kumimoji="1" lang="en-US" altLang="ja-JP" sz="4000" dirty="0" smtClean="0"/>
              <a:t>JIS1-1</a:t>
            </a:r>
            <a:r>
              <a:rPr lang="ja-JP" altLang="en-US" sz="4000" dirty="0" smtClean="0"/>
              <a:t>の場合）</a:t>
            </a:r>
            <a:endParaRPr kumimoji="1" lang="ja-JP" altLang="en-US" sz="40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108" t="17812" r="3132" b="6277"/>
          <a:stretch/>
        </p:blipFill>
        <p:spPr>
          <a:xfrm>
            <a:off x="2937164" y="1690688"/>
            <a:ext cx="6317673" cy="506417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678878" y="4868883"/>
            <a:ext cx="831273" cy="380011"/>
          </a:xfrm>
          <a:prstGeom prst="rect">
            <a:avLst/>
          </a:pr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雲形吹き出し 5"/>
          <p:cNvSpPr/>
          <p:nvPr/>
        </p:nvSpPr>
        <p:spPr>
          <a:xfrm>
            <a:off x="7220198" y="2513827"/>
            <a:ext cx="5355771" cy="1531917"/>
          </a:xfrm>
          <a:prstGeom prst="cloudCallout">
            <a:avLst>
              <a:gd name="adj1" fmla="val -81365"/>
              <a:gd name="adj2" fmla="val 1121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JIS1-1</a:t>
            </a:r>
            <a:r>
              <a:rPr kumimoji="1" lang="ja-JP" altLang="en-US" dirty="0" smtClean="0"/>
              <a:t>のページを開く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1692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データファイルのダウン</a:t>
            </a:r>
            <a:r>
              <a:rPr lang="ja-JP" altLang="en-US" dirty="0"/>
              <a:t>ロード</a:t>
            </a:r>
            <a:r>
              <a:rPr lang="ja-JP" altLang="en-US" dirty="0" smtClean="0"/>
              <a:t>を右クリック</a:t>
            </a:r>
            <a:endParaRPr kumimoji="1" lang="ja-JP" altLang="en-US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073" r="40685" b="4424"/>
          <a:stretch/>
        </p:blipFill>
        <p:spPr>
          <a:xfrm>
            <a:off x="930097" y="1603169"/>
            <a:ext cx="5138193" cy="4955154"/>
          </a:xfrm>
          <a:prstGeom prst="rect">
            <a:avLst/>
          </a:prstGeom>
        </p:spPr>
      </p:pic>
      <p:sp>
        <p:nvSpPr>
          <p:cNvPr id="8" name="線吹き出し 1 (枠付き) 7"/>
          <p:cNvSpPr/>
          <p:nvPr/>
        </p:nvSpPr>
        <p:spPr>
          <a:xfrm>
            <a:off x="7944592" y="4080746"/>
            <a:ext cx="4049486" cy="2683823"/>
          </a:xfrm>
          <a:prstGeom prst="borderCallout1">
            <a:avLst>
              <a:gd name="adj1" fmla="val 18750"/>
              <a:gd name="adj2" fmla="val -8333"/>
              <a:gd name="adj3" fmla="val 50111"/>
              <a:gd name="adj4" fmla="val -150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右クリックして、メニューを開き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「対象をファイルに保存」をクリックする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/>
        </p:nvSpPr>
        <p:spPr>
          <a:xfrm>
            <a:off x="2208810" y="2481941"/>
            <a:ext cx="1721922" cy="296883"/>
          </a:xfrm>
          <a:prstGeom prst="rect">
            <a:avLst/>
          </a:prstGeom>
          <a:solidFill>
            <a:schemeClr val="accent1"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雲形吹き出し 9"/>
          <p:cNvSpPr/>
          <p:nvPr/>
        </p:nvSpPr>
        <p:spPr>
          <a:xfrm>
            <a:off x="7996188" y="1378634"/>
            <a:ext cx="4195812" cy="2206613"/>
          </a:xfrm>
          <a:prstGeom prst="cloudCallout">
            <a:avLst>
              <a:gd name="adj1" fmla="val -156152"/>
              <a:gd name="adj2" fmla="val 4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データを入力装置に保存しておかないと、プログラムがデータを読み込んで、一覧表を出力する処理ができない。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53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（</a:t>
            </a:r>
            <a:r>
              <a:rPr kumimoji="1" lang="en-US" altLang="ja-JP" dirty="0" smtClean="0"/>
              <a:t>H</a:t>
            </a:r>
            <a:r>
              <a:rPr kumimoji="1" lang="ja-JP" altLang="en-US" dirty="0" smtClean="0"/>
              <a:t>：</a:t>
            </a:r>
            <a:r>
              <a:rPr kumimoji="1" lang="en-US" altLang="ja-JP" dirty="0" smtClean="0"/>
              <a:t>\</a:t>
            </a:r>
            <a:r>
              <a:rPr kumimoji="1" lang="ja-JP" altLang="en-US" dirty="0" smtClean="0"/>
              <a:t>）ドライブにデータファイルを保存する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0766" y="1825624"/>
            <a:ext cx="629046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6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ダウンロードが完了したら表示を閉じる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6586"/>
          <a:stretch/>
        </p:blipFill>
        <p:spPr>
          <a:xfrm>
            <a:off x="336247" y="2490847"/>
            <a:ext cx="11519506" cy="1192297"/>
          </a:xfrm>
          <a:prstGeom prst="rect">
            <a:avLst/>
          </a:prstGeom>
        </p:spPr>
      </p:pic>
      <p:sp>
        <p:nvSpPr>
          <p:cNvPr id="5" name="線吹き出し 1 (枠付き) 4"/>
          <p:cNvSpPr/>
          <p:nvPr/>
        </p:nvSpPr>
        <p:spPr>
          <a:xfrm>
            <a:off x="1939636" y="4673310"/>
            <a:ext cx="4156364" cy="1769424"/>
          </a:xfrm>
          <a:prstGeom prst="borderCallout1">
            <a:avLst>
              <a:gd name="adj1" fmla="val 18750"/>
              <a:gd name="adj2" fmla="val -8333"/>
              <a:gd name="adj3" fmla="val -68708"/>
              <a:gd name="adj4" fmla="val 1972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×</a:t>
            </a:r>
            <a:r>
              <a:rPr lang="ja-JP" altLang="en-US" dirty="0"/>
              <a:t>印</a:t>
            </a:r>
            <a:r>
              <a:rPr lang="ja-JP" altLang="en-US" dirty="0" smtClean="0"/>
              <a:t>をクリックし、表示を消す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471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開発マネージャーの「ビルド」をクリックする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5981" b="5772"/>
          <a:stretch/>
        </p:blipFill>
        <p:spPr>
          <a:xfrm>
            <a:off x="612568" y="1599992"/>
            <a:ext cx="6251369" cy="524358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2351314" y="1959428"/>
            <a:ext cx="356260" cy="391886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95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プログラムの実行（ラン：走らせる）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81" t="10716" r="35008" b="43435"/>
          <a:stretch/>
        </p:blipFill>
        <p:spPr>
          <a:xfrm>
            <a:off x="838199" y="1959428"/>
            <a:ext cx="6957737" cy="4548250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263242" y="2173184"/>
            <a:ext cx="617516" cy="653143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線吹き出し 1 (枠付き) 5"/>
          <p:cNvSpPr/>
          <p:nvPr/>
        </p:nvSpPr>
        <p:spPr>
          <a:xfrm>
            <a:off x="7992093" y="3990110"/>
            <a:ext cx="3218213" cy="2137558"/>
          </a:xfrm>
          <a:prstGeom prst="borderCallout1">
            <a:avLst>
              <a:gd name="adj1" fmla="val 18750"/>
              <a:gd name="adj2" fmla="val -8333"/>
              <a:gd name="adj3" fmla="val -55278"/>
              <a:gd name="adj4" fmla="val -96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実行ボタンをクリックす</a:t>
            </a:r>
            <a:r>
              <a:rPr lang="ja-JP" altLang="en-US" dirty="0"/>
              <a:t>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2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セキュリティ警告が出ても、実行ボタンをクリックする</a:t>
            </a:r>
            <a:endParaRPr kumimoji="1" lang="ja-JP" altLang="en-US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408" y="2124126"/>
            <a:ext cx="6725553" cy="3671031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512624" y="3959641"/>
            <a:ext cx="1460665" cy="641267"/>
          </a:xfrm>
          <a:prstGeom prst="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線吹き出し 1 (枠付き) 5"/>
          <p:cNvSpPr/>
          <p:nvPr/>
        </p:nvSpPr>
        <p:spPr>
          <a:xfrm>
            <a:off x="8930243" y="2268187"/>
            <a:ext cx="3075709" cy="2113808"/>
          </a:xfrm>
          <a:prstGeom prst="borderCallout1">
            <a:avLst>
              <a:gd name="adj1" fmla="val 18750"/>
              <a:gd name="adj2" fmla="val -8333"/>
              <a:gd name="adj3" fmla="val 89466"/>
              <a:gd name="adj4" fmla="val -133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プログラムが実行されると、</a:t>
            </a:r>
            <a:r>
              <a:rPr kumimoji="1" lang="en-US" altLang="ja-JP" dirty="0" smtClean="0"/>
              <a:t>H:</a:t>
            </a:r>
            <a:r>
              <a:rPr kumimoji="1" lang="ja-JP" altLang="en-US" dirty="0" smtClean="0"/>
              <a:t>ドライブにファイルが出力されるが、画面上は変化は起きない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15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441</Words>
  <Application>Microsoft Office PowerPoint</Application>
  <PresentationFormat>ワイド画面</PresentationFormat>
  <Paragraphs>47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Wingdings</vt:lpstr>
      <vt:lpstr>Office テーマ</vt:lpstr>
      <vt:lpstr>エディタ完了からプログラムの実行までの方法</vt:lpstr>
      <vt:lpstr>エラーがなくなったら（プログラム入力は完了）</vt:lpstr>
      <vt:lpstr>データファイルをダウンロード（JIS1-1の場合）</vt:lpstr>
      <vt:lpstr>データファイルのダウンロードを右クリック</vt:lpstr>
      <vt:lpstr>（H：\）ドライブにデータファイルを保存する</vt:lpstr>
      <vt:lpstr>ダウンロードが完了したら表示を閉じる</vt:lpstr>
      <vt:lpstr>開発マネージャーの「ビルド」をクリックする</vt:lpstr>
      <vt:lpstr>プログラムの実行（ラン：走らせる）</vt:lpstr>
      <vt:lpstr>セキュリティ警告が出ても、実行ボタンをクリックする</vt:lpstr>
      <vt:lpstr>プログラムを開く</vt:lpstr>
      <vt:lpstr>出力装置ファイル名をプログラムで確認する</vt:lpstr>
      <vt:lpstr>ファイルを開き、処理結果を探す</vt:lpstr>
      <vt:lpstr>２つ上のフォルダー（Hドライブ）に場所を変え、ファイルの種類は「すべてのファイル」を選ぶ</vt:lpstr>
      <vt:lpstr>スクロールしてｐ25ｊ-1.ｔｘｔ　を探し、開く</vt:lpstr>
      <vt:lpstr>メッセージが表示されるが、「はい」を選ぶ</vt:lpstr>
      <vt:lpstr>プログラムが実行されていれば、処理結果が正しく表示される</vt:lpstr>
      <vt:lpstr>論理エラーがあれば、正しい処理結果が表示されない</vt:lpstr>
      <vt:lpstr>論理エラーの例</vt:lpstr>
      <vt:lpstr>メールに処理結果を添付して送信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高橋律</dc:creator>
  <cp:lastModifiedBy>高橋律</cp:lastModifiedBy>
  <cp:revision>25</cp:revision>
  <dcterms:created xsi:type="dcterms:W3CDTF">2016-06-15T03:26:14Z</dcterms:created>
  <dcterms:modified xsi:type="dcterms:W3CDTF">2016-06-16T00:46:24Z</dcterms:modified>
</cp:coreProperties>
</file>