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3718-EC8A-48E5-A408-A3A1B43CA24D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E60-8C60-4FFC-AF51-5A627BA0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24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3718-EC8A-48E5-A408-A3A1B43CA24D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E60-8C60-4FFC-AF51-5A627BA0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74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3718-EC8A-48E5-A408-A3A1B43CA24D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E60-8C60-4FFC-AF51-5A627BA0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80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3718-EC8A-48E5-A408-A3A1B43CA24D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E60-8C60-4FFC-AF51-5A627BA0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51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3718-EC8A-48E5-A408-A3A1B43CA24D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E60-8C60-4FFC-AF51-5A627BA0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78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3718-EC8A-48E5-A408-A3A1B43CA24D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E60-8C60-4FFC-AF51-5A627BA0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90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3718-EC8A-48E5-A408-A3A1B43CA24D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E60-8C60-4FFC-AF51-5A627BA0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63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3718-EC8A-48E5-A408-A3A1B43CA24D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E60-8C60-4FFC-AF51-5A627BA0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00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3718-EC8A-48E5-A408-A3A1B43CA24D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E60-8C60-4FFC-AF51-5A627BA0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8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3718-EC8A-48E5-A408-A3A1B43CA24D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E60-8C60-4FFC-AF51-5A627BA0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74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3718-EC8A-48E5-A408-A3A1B43CA24D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E60-8C60-4FFC-AF51-5A627BA0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75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D3718-EC8A-48E5-A408-A3A1B43CA24D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37E60-8C60-4FFC-AF51-5A627BA0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29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IF</a:t>
            </a:r>
            <a:r>
              <a:rPr kumimoji="1" lang="ja-JP" altLang="en-US" dirty="0"/>
              <a:t>文</a:t>
            </a:r>
            <a:br>
              <a:rPr kumimoji="1" lang="en-US" altLang="ja-JP" dirty="0"/>
            </a:br>
            <a:r>
              <a:rPr kumimoji="1" lang="ja-JP" altLang="en-US" sz="5400" dirty="0"/>
              <a:t>（テキスト</a:t>
            </a:r>
            <a:r>
              <a:rPr lang="en-US" altLang="ja-JP" sz="5400" dirty="0"/>
              <a:t>p.39</a:t>
            </a:r>
            <a:r>
              <a:rPr lang="ja-JP" altLang="en-US" sz="5400" dirty="0"/>
              <a:t>）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講義資料</a:t>
            </a:r>
          </a:p>
        </p:txBody>
      </p:sp>
    </p:spTree>
    <p:extLst>
      <p:ext uri="{BB962C8B-B14F-4D97-AF65-F5344CB8AC3E}">
        <p14:creationId xmlns:p14="http://schemas.microsoft.com/office/powerpoint/2010/main" val="238668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46220" y="875763"/>
            <a:ext cx="313579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ＩＦ　　　条件　　ＴＨＥＮ　　　文１</a:t>
            </a:r>
            <a:endParaRPr lang="en-US" altLang="ja-JP" dirty="0"/>
          </a:p>
          <a:p>
            <a:r>
              <a:rPr kumimoji="1" lang="ja-JP" altLang="en-US" dirty="0"/>
              <a:t>　　　　　　　　　　　　　　　　　：</a:t>
            </a:r>
            <a:endParaRPr kumimoji="1" lang="en-US" altLang="ja-JP" dirty="0"/>
          </a:p>
          <a:p>
            <a:r>
              <a:rPr lang="ja-JP" altLang="en-US" dirty="0"/>
              <a:t>　　　　　　　　　　　　　　　　　：</a:t>
            </a:r>
            <a:endParaRPr lang="en-US" altLang="ja-JP" dirty="0"/>
          </a:p>
          <a:p>
            <a:r>
              <a:rPr kumimoji="1" lang="ja-JP" altLang="en-US" dirty="0"/>
              <a:t>　　　　　　　　　ＥＬＳＥ　　　文２</a:t>
            </a:r>
            <a:endParaRPr kumimoji="1" lang="en-US" altLang="ja-JP" dirty="0"/>
          </a:p>
          <a:p>
            <a:r>
              <a:rPr lang="ja-JP" altLang="en-US" dirty="0"/>
              <a:t>　　　　　　　　　　　　　　　　　：</a:t>
            </a:r>
            <a:endParaRPr lang="en-US" altLang="ja-JP" dirty="0"/>
          </a:p>
          <a:p>
            <a:r>
              <a:rPr kumimoji="1" lang="ja-JP" altLang="en-US" dirty="0"/>
              <a:t>　　　　　　　　　　　　　　　　　：</a:t>
            </a:r>
            <a:endParaRPr kumimoji="1" lang="en-US" altLang="ja-JP" dirty="0"/>
          </a:p>
          <a:p>
            <a:r>
              <a:rPr lang="ja-JP" altLang="en-US" dirty="0"/>
              <a:t>ＥＮＤ－ＩＦ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6220" y="3670479"/>
            <a:ext cx="992932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ＩＦ（もし）　　条件（に当てはまるならば）　　ＴＨＥＮ（その時は）　　　文１（以降の命令を実行しなさい）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　　　　　　　　　　　　　　　　　　　　　　　　　　　　　　　　　　　　　　　　　：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　　　　　　　　　　　　　　　　　　　　　　　　　　　　　　　　　　　　　　　　　：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　　　　　　　　　　　　　　　　　　　　　　　　　　　</a:t>
            </a:r>
            <a:r>
              <a:rPr lang="ja-JP" altLang="en-US" b="1" dirty="0">
                <a:solidFill>
                  <a:srgbClr val="FF0000"/>
                </a:solidFill>
              </a:rPr>
              <a:t>ＥＬＳＥ</a:t>
            </a:r>
            <a:r>
              <a:rPr kumimoji="1" lang="ja-JP" altLang="en-US" b="1" dirty="0">
                <a:solidFill>
                  <a:srgbClr val="FF0000"/>
                </a:solidFill>
              </a:rPr>
              <a:t>（そうでない＝条件に当てはまらなければ）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　　　　　　</a:t>
            </a:r>
            <a:r>
              <a:rPr kumimoji="1" lang="ja-JP" altLang="en-US" b="1" dirty="0">
                <a:solidFill>
                  <a:srgbClr val="FF0000"/>
                </a:solidFill>
              </a:rPr>
              <a:t>　　　　　　　　　　　　　　　　　　　　　　　　　　　　　　　　　　文２（以降の命令を実行しなさい）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　　　　　　　　　　　　　　　　　　　　　　　　　　　　　　　　　　　　　　　　　：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　　　　　　　　　　　　　　　　　　　　　　　　　　　　　　　　　　　　　　　　　：　　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ＥＮＤ－ＩＦ（ＩＦ文はここまでです）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34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条件の書き方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データ名１　　　　　比較演算子　　　　　データ名２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比較演算子の種類</a:t>
            </a:r>
            <a:r>
              <a:rPr kumimoji="1" lang="ja-JP" altLang="en-US" dirty="0">
                <a:solidFill>
                  <a:srgbClr val="FF0000"/>
                </a:solidFill>
              </a:rPr>
              <a:t>（記号の前後に空白をあけること）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196602"/>
              </p:ext>
            </p:extLst>
          </p:nvPr>
        </p:nvGraphicFramePr>
        <p:xfrm>
          <a:off x="963052" y="3446410"/>
          <a:ext cx="1087263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3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9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比較演算子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意味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等しい（イコール）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ＮＯＴ　＝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等しくない　　　　　　　　　　</a:t>
                      </a:r>
                      <a:r>
                        <a:rPr kumimoji="1" lang="en-US" altLang="ja-JP" dirty="0"/>
                        <a:t>【</a:t>
                      </a:r>
                      <a:r>
                        <a:rPr kumimoji="1" lang="ja-JP" altLang="en-US" dirty="0"/>
                        <a:t>注意</a:t>
                      </a:r>
                      <a:r>
                        <a:rPr kumimoji="1" lang="en-US" altLang="ja-JP" dirty="0"/>
                        <a:t>】</a:t>
                      </a:r>
                      <a:r>
                        <a:rPr kumimoji="1" lang="ja-JP" altLang="en-US" dirty="0"/>
                        <a:t>　ＮＯＴと＝の間に空白をあける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大きい（大なり）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小さい（小なり）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＞＝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以上（大なりイコール）　　　</a:t>
                      </a:r>
                      <a:r>
                        <a:rPr kumimoji="1" lang="en-US" altLang="ja-JP" dirty="0"/>
                        <a:t>【</a:t>
                      </a:r>
                      <a:r>
                        <a:rPr kumimoji="1" lang="ja-JP" altLang="en-US" dirty="0"/>
                        <a:t>注意</a:t>
                      </a:r>
                      <a:r>
                        <a:rPr kumimoji="1" lang="en-US" altLang="ja-JP" dirty="0"/>
                        <a:t>】</a:t>
                      </a:r>
                      <a:r>
                        <a:rPr kumimoji="1" lang="ja-JP" altLang="en-US" dirty="0"/>
                        <a:t>　＞＝でひとつの記号として扱う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＜＝　　　　または　　ＮＯＴ　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以下（小なりイコール）　　　</a:t>
                      </a:r>
                      <a:r>
                        <a:rPr kumimoji="1" lang="en-US" altLang="ja-JP" dirty="0"/>
                        <a:t>【</a:t>
                      </a:r>
                      <a:r>
                        <a:rPr kumimoji="1" lang="ja-JP" altLang="en-US" dirty="0"/>
                        <a:t>注意</a:t>
                      </a:r>
                      <a:r>
                        <a:rPr kumimoji="1" lang="en-US" altLang="ja-JP" dirty="0"/>
                        <a:t>】</a:t>
                      </a:r>
                      <a:r>
                        <a:rPr kumimoji="1" lang="ja-JP" altLang="en-US" dirty="0"/>
                        <a:t>　＜＝でひとつの記号として扱う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43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比較演算子の使い方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「</a:t>
            </a:r>
            <a:r>
              <a:rPr kumimoji="1" lang="ja-JP" altLang="en-US" dirty="0"/>
              <a:t>Ｎ　が　</a:t>
            </a:r>
            <a:r>
              <a:rPr kumimoji="1" lang="en-US" altLang="ja-JP" dirty="0"/>
              <a:t>10</a:t>
            </a:r>
            <a:r>
              <a:rPr kumimoji="1" lang="ja-JP" altLang="en-US" dirty="0"/>
              <a:t>　以下ならば」</a:t>
            </a:r>
            <a:r>
              <a:rPr lang="ja-JP" altLang="en-US" dirty="0"/>
              <a:t>という場合　　　　　Ｎ　＜＝　</a:t>
            </a:r>
            <a:r>
              <a:rPr lang="en-US" altLang="ja-JP" dirty="0"/>
              <a:t>10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「Ｎが　</a:t>
            </a:r>
            <a:r>
              <a:rPr kumimoji="1" lang="en-US" altLang="ja-JP" dirty="0"/>
              <a:t>10</a:t>
            </a:r>
            <a:r>
              <a:rPr kumimoji="1" lang="ja-JP" altLang="en-US" dirty="0"/>
              <a:t>　以上　ならば」という</a:t>
            </a:r>
            <a:r>
              <a:rPr lang="ja-JP" altLang="en-US" dirty="0"/>
              <a:t>場合　　　　　Ｎ　　＞＝　</a:t>
            </a:r>
            <a:r>
              <a:rPr lang="en-US" altLang="ja-JP" dirty="0"/>
              <a:t>10</a:t>
            </a:r>
            <a:r>
              <a:rPr kumimoji="1" lang="ja-JP" altLang="en-US" dirty="0"/>
              <a:t>　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「Ｎ　が　</a:t>
            </a:r>
            <a:r>
              <a:rPr lang="en-US" altLang="ja-JP" dirty="0"/>
              <a:t>10</a:t>
            </a:r>
            <a:r>
              <a:rPr lang="ja-JP" altLang="en-US" dirty="0"/>
              <a:t>　より大きいならば」という場合　　Ｎ　　＞　</a:t>
            </a:r>
            <a:r>
              <a:rPr lang="en-US" altLang="ja-JP" dirty="0"/>
              <a:t>10</a:t>
            </a:r>
          </a:p>
          <a:p>
            <a:pPr marL="0" indent="0">
              <a:buNone/>
            </a:pPr>
            <a:r>
              <a:rPr kumimoji="1" lang="ja-JP" altLang="en-US" dirty="0"/>
              <a:t>「Ｎ　が　</a:t>
            </a:r>
            <a:r>
              <a:rPr kumimoji="1" lang="en-US" altLang="ja-JP" dirty="0"/>
              <a:t>10</a:t>
            </a:r>
            <a:r>
              <a:rPr kumimoji="1" lang="ja-JP" altLang="en-US" dirty="0"/>
              <a:t>　より小さいならば」という場合　　Ｎ　　＜　</a:t>
            </a:r>
            <a:r>
              <a:rPr kumimoji="1" lang="en-US" altLang="ja-JP" dirty="0"/>
              <a:t>10</a:t>
            </a:r>
            <a:r>
              <a:rPr kumimoji="1" lang="ja-JP" altLang="en-US" dirty="0"/>
              <a:t>　　　　　　　　　　　　　　　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46338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ＩＦ文の使い方</a:t>
            </a:r>
          </a:p>
        </p:txBody>
      </p:sp>
      <p:sp>
        <p:nvSpPr>
          <p:cNvPr id="5" name="コンテンツ プレースホルダー 4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1537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ja-JP" altLang="en-US" sz="2000" dirty="0"/>
              <a:t>もしＡの値が</a:t>
            </a:r>
            <a:r>
              <a:rPr lang="en-US" altLang="ja-JP" sz="2000" dirty="0"/>
              <a:t>50</a:t>
            </a:r>
            <a:r>
              <a:rPr lang="ja-JP" altLang="en-US" sz="2000" dirty="0"/>
              <a:t>以下ならば、その時はＢ＝Ｂ＋１の計算をし、</a:t>
            </a:r>
            <a:r>
              <a:rPr kumimoji="1" lang="ja-JP" altLang="en-US" sz="2000" dirty="0"/>
              <a:t>そうでないならばＣ＝Ｃ＋１の計算をしなさい。</a:t>
            </a:r>
            <a:endParaRPr kumimoji="1" lang="en-US" altLang="ja-JP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7165" y="2610678"/>
            <a:ext cx="5954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ＩＦ　Ａ　＜＝　</a:t>
            </a:r>
            <a:r>
              <a:rPr kumimoji="1" lang="en-US" altLang="ja-JP" dirty="0"/>
              <a:t>50</a:t>
            </a:r>
            <a:r>
              <a:rPr kumimoji="1" lang="ja-JP" altLang="en-US" dirty="0"/>
              <a:t>　　</a:t>
            </a:r>
            <a:endParaRPr kumimoji="1" lang="en-US" altLang="ja-JP" dirty="0"/>
          </a:p>
          <a:p>
            <a:r>
              <a:rPr lang="ja-JP" altLang="en-US" dirty="0"/>
              <a:t>　　</a:t>
            </a:r>
            <a:r>
              <a:rPr kumimoji="1" lang="ja-JP" altLang="en-US" dirty="0"/>
              <a:t>ＴＨＥＮ　ＣＯＭＰＵＴＥ　Ｂ　＝　　Ｂ　</a:t>
            </a:r>
            <a:r>
              <a:rPr kumimoji="1" lang="en-US" altLang="ja-JP" dirty="0"/>
              <a:t>+</a:t>
            </a:r>
            <a:r>
              <a:rPr kumimoji="1" lang="ja-JP" altLang="en-US" dirty="0"/>
              <a:t>　　１</a:t>
            </a:r>
            <a:endParaRPr kumimoji="1" lang="en-US" altLang="ja-JP" dirty="0"/>
          </a:p>
          <a:p>
            <a:r>
              <a:rPr lang="ja-JP" altLang="en-US" dirty="0"/>
              <a:t>　　ＥＬＳＥ　ＣＯＭＰＵＴＥ　Ｃ　＝　　Ｃ　</a:t>
            </a:r>
            <a:r>
              <a:rPr lang="en-US" altLang="ja-JP" dirty="0"/>
              <a:t>+</a:t>
            </a:r>
            <a:r>
              <a:rPr lang="ja-JP" altLang="en-US" dirty="0"/>
              <a:t>　　１</a:t>
            </a:r>
            <a:endParaRPr lang="en-US" altLang="ja-JP" dirty="0"/>
          </a:p>
          <a:p>
            <a:r>
              <a:rPr kumimoji="1" lang="ja-JP" altLang="en-US" dirty="0"/>
              <a:t>ＥＮＤ－ＩＦ　　　</a:t>
            </a:r>
          </a:p>
        </p:txBody>
      </p:sp>
      <p:sp>
        <p:nvSpPr>
          <p:cNvPr id="7" name="フローチャート: 判断 6"/>
          <p:cNvSpPr/>
          <p:nvPr/>
        </p:nvSpPr>
        <p:spPr>
          <a:xfrm>
            <a:off x="7659757" y="2902226"/>
            <a:ext cx="2120347" cy="908781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06748" y="4412974"/>
            <a:ext cx="2160104" cy="7421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886122" y="4412974"/>
            <a:ext cx="2160104" cy="7421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200102" y="3210842"/>
            <a:ext cx="1342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Ａ　：　</a:t>
            </a:r>
            <a:r>
              <a:rPr kumimoji="1" lang="en-US" altLang="ja-JP" dirty="0"/>
              <a:t>50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871153" y="3866683"/>
            <a:ext cx="1342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≦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886122" y="2897442"/>
            <a:ext cx="1342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＞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7659757" y="465125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Ｂ　＝　　Ｂ　</a:t>
            </a:r>
            <a:r>
              <a:rPr lang="en-US" altLang="ja-JP" dirty="0"/>
              <a:t>+</a:t>
            </a:r>
            <a:r>
              <a:rPr lang="ja-JP" altLang="en-US" dirty="0"/>
              <a:t>　　１</a:t>
            </a:r>
            <a:endParaRPr lang="en-US" altLang="ja-JP" dirty="0"/>
          </a:p>
        </p:txBody>
      </p:sp>
      <p:sp>
        <p:nvSpPr>
          <p:cNvPr id="16" name="正方形/長方形 15"/>
          <p:cNvSpPr/>
          <p:nvPr/>
        </p:nvSpPr>
        <p:spPr>
          <a:xfrm>
            <a:off x="9988983" y="4599369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Ｃ　＝　　Ｃ　</a:t>
            </a:r>
            <a:r>
              <a:rPr lang="en-US" altLang="ja-JP" dirty="0"/>
              <a:t>+</a:t>
            </a:r>
            <a:r>
              <a:rPr lang="ja-JP" altLang="en-US" dirty="0"/>
              <a:t>　　１</a:t>
            </a:r>
          </a:p>
        </p:txBody>
      </p:sp>
      <p:cxnSp>
        <p:nvCxnSpPr>
          <p:cNvPr id="20" name="直線コネクタ 19"/>
          <p:cNvCxnSpPr/>
          <p:nvPr/>
        </p:nvCxnSpPr>
        <p:spPr>
          <a:xfrm>
            <a:off x="8686800" y="2610678"/>
            <a:ext cx="14748" cy="412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686800" y="3896184"/>
            <a:ext cx="14748" cy="412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8719930" y="5125684"/>
            <a:ext cx="14748" cy="412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7" idx="3"/>
          </p:cNvCxnSpPr>
          <p:nvPr/>
        </p:nvCxnSpPr>
        <p:spPr>
          <a:xfrm flipV="1">
            <a:off x="9780104" y="3354790"/>
            <a:ext cx="1573696" cy="1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11090787" y="3384454"/>
            <a:ext cx="14748" cy="1028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11090787" y="5155096"/>
            <a:ext cx="14748" cy="32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H="1">
            <a:off x="8734678" y="5441494"/>
            <a:ext cx="2356109" cy="41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 40"/>
          <p:cNvSpPr/>
          <p:nvPr/>
        </p:nvSpPr>
        <p:spPr>
          <a:xfrm>
            <a:off x="838200" y="2550268"/>
            <a:ext cx="2170471" cy="449210"/>
          </a:xfrm>
          <a:prstGeom prst="roundRect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7634694" y="3188393"/>
            <a:ext cx="2170471" cy="449210"/>
          </a:xfrm>
          <a:prstGeom prst="roundRect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3" name="角丸四角形 42"/>
          <p:cNvSpPr/>
          <p:nvPr/>
        </p:nvSpPr>
        <p:spPr>
          <a:xfrm>
            <a:off x="1430487" y="2810263"/>
            <a:ext cx="4247642" cy="400579"/>
          </a:xfrm>
          <a:prstGeom prst="roundRect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4" name="角丸四角形 43"/>
          <p:cNvSpPr/>
          <p:nvPr/>
        </p:nvSpPr>
        <p:spPr>
          <a:xfrm>
            <a:off x="7503886" y="4571380"/>
            <a:ext cx="2170471" cy="449210"/>
          </a:xfrm>
          <a:prstGeom prst="roundRect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角丸四角形 44"/>
          <p:cNvSpPr/>
          <p:nvPr/>
        </p:nvSpPr>
        <p:spPr>
          <a:xfrm>
            <a:off x="1430487" y="3110345"/>
            <a:ext cx="4247642" cy="400579"/>
          </a:xfrm>
          <a:prstGeom prst="roundRect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9727366" y="4521476"/>
            <a:ext cx="2170471" cy="449210"/>
          </a:xfrm>
          <a:prstGeom prst="roundRect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6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Ｐ</a:t>
            </a:r>
            <a:r>
              <a:rPr kumimoji="1" lang="en-US" altLang="ja-JP" dirty="0"/>
              <a:t>.42</a:t>
            </a:r>
            <a:r>
              <a:rPr kumimoji="1" lang="ja-JP" altLang="en-US" dirty="0"/>
              <a:t>　（２）の場合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395" t="33289" r="3567" b="27055"/>
          <a:stretch/>
        </p:blipFill>
        <p:spPr>
          <a:xfrm>
            <a:off x="57426" y="1690688"/>
            <a:ext cx="12134574" cy="4444641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1268361" y="1793926"/>
            <a:ext cx="2728452" cy="565815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7964130" y="2967525"/>
            <a:ext cx="1976284" cy="380360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2372923" y="2989853"/>
            <a:ext cx="3893574" cy="542591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7964129" y="4166625"/>
            <a:ext cx="1976284" cy="565815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2372923" y="3489301"/>
            <a:ext cx="2759516" cy="673255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7964129" y="4732440"/>
            <a:ext cx="1976284" cy="565815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195942" y="4662004"/>
            <a:ext cx="4293348" cy="636251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9964994" y="4379096"/>
            <a:ext cx="1976284" cy="565815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9935" y="6400800"/>
            <a:ext cx="9629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もしＡが</a:t>
            </a:r>
            <a:r>
              <a:rPr kumimoji="1" lang="en-US" altLang="ja-JP" dirty="0"/>
              <a:t>10</a:t>
            </a:r>
            <a:r>
              <a:rPr kumimoji="1" lang="ja-JP" altLang="en-US" dirty="0"/>
              <a:t>以上ならＢ＝Ｂ</a:t>
            </a:r>
            <a:r>
              <a:rPr kumimoji="1" lang="en-US" altLang="ja-JP" dirty="0"/>
              <a:t>+1</a:t>
            </a:r>
            <a:r>
              <a:rPr kumimoji="1" lang="ja-JP" altLang="en-US" dirty="0"/>
              <a:t>の計算と　Ｃの値をＤに転記し、そうでなければＥ＝Ｅ</a:t>
            </a:r>
            <a:r>
              <a:rPr kumimoji="1" lang="en-US" altLang="ja-JP" dirty="0"/>
              <a:t>+1</a:t>
            </a:r>
            <a:r>
              <a:rPr kumimoji="1" lang="ja-JP" altLang="en-US" dirty="0"/>
              <a:t>の計算をせよ。</a:t>
            </a:r>
          </a:p>
        </p:txBody>
      </p:sp>
    </p:spTree>
    <p:extLst>
      <p:ext uri="{BB962C8B-B14F-4D97-AF65-F5344CB8AC3E}">
        <p14:creationId xmlns:p14="http://schemas.microsoft.com/office/powerpoint/2010/main" val="86052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latin typeface="+mj-ea"/>
              </a:rPr>
              <a:t>ＣＯＮＴＩ</a:t>
            </a:r>
            <a:r>
              <a:rPr kumimoji="1" lang="en-US" altLang="ja-JP" b="1" dirty="0">
                <a:latin typeface="+mj-ea"/>
              </a:rPr>
              <a:t>NUE</a:t>
            </a:r>
            <a:r>
              <a:rPr kumimoji="1" lang="ja-JP" altLang="en-US" dirty="0"/>
              <a:t>文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「○○ならば、何もしない」という場合の「何もしない」を表す</a:t>
            </a:r>
          </a:p>
        </p:txBody>
      </p:sp>
    </p:spTree>
    <p:extLst>
      <p:ext uri="{BB962C8B-B14F-4D97-AF65-F5344CB8AC3E}">
        <p14:creationId xmlns:p14="http://schemas.microsoft.com/office/powerpoint/2010/main" val="238567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7863" t="15037" r="9516" b="35588"/>
          <a:stretch/>
        </p:blipFill>
        <p:spPr>
          <a:xfrm>
            <a:off x="117986" y="117988"/>
            <a:ext cx="11695472" cy="392957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737419" y="4689987"/>
            <a:ext cx="108990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もしＡの値が</a:t>
            </a:r>
            <a:r>
              <a:rPr kumimoji="1" lang="en-US" altLang="ja-JP" dirty="0"/>
              <a:t>10</a:t>
            </a:r>
            <a:r>
              <a:rPr kumimoji="1" lang="ja-JP" altLang="en-US" dirty="0"/>
              <a:t>より大きいならば、Ｂ＝Ｂ</a:t>
            </a:r>
            <a:r>
              <a:rPr kumimoji="1" lang="en-US" altLang="ja-JP" dirty="0"/>
              <a:t>+1</a:t>
            </a:r>
            <a:r>
              <a:rPr kumimoji="1" lang="ja-JP" altLang="en-US" dirty="0"/>
              <a:t>の計算をし、そうでないならば「何もしない」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　　　　　　　　　　　　　　　　　　　　　　　　　　　　　　　　　　そうでないならば「何もしない」の部分</a:t>
            </a:r>
            <a:endParaRPr lang="en-US" altLang="ja-JP" dirty="0"/>
          </a:p>
          <a:p>
            <a:r>
              <a:rPr kumimoji="1" lang="ja-JP" altLang="en-US" dirty="0"/>
              <a:t>　　　　　　　　　　　　　　　　　　　　　　　　　　　　　　　　　　</a:t>
            </a:r>
            <a:r>
              <a:rPr kumimoji="1" lang="ja-JP" altLang="en-US" b="1" dirty="0">
                <a:solidFill>
                  <a:srgbClr val="FF0000"/>
                </a:solidFill>
              </a:rPr>
              <a:t>ＥＬＳＥ　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　　　　　　　　　　　　　　　　　　　　　　　　　　　　　　　　　　　　　ＣＯＮＴＩＮＵＥ</a:t>
            </a:r>
            <a:r>
              <a:rPr lang="ja-JP" altLang="en-US" dirty="0"/>
              <a:t>　</a:t>
            </a:r>
            <a:endParaRPr lang="en-US" altLang="ja-JP" dirty="0"/>
          </a:p>
          <a:p>
            <a:r>
              <a:rPr kumimoji="1" lang="ja-JP" altLang="en-US" dirty="0"/>
              <a:t>　　　　　　　　　　　　　　　　　　　　　　　　　　　　　　　　　　は、省略することができる。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312607" y="1439964"/>
            <a:ext cx="2728452" cy="565815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8908025" y="874149"/>
            <a:ext cx="2728452" cy="565815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1312607" y="2290428"/>
            <a:ext cx="3259393" cy="560820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8981767" y="2010018"/>
            <a:ext cx="2536723" cy="560820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1312606" y="3135897"/>
            <a:ext cx="3259393" cy="560820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8908025" y="3042404"/>
            <a:ext cx="2536723" cy="560820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04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173</Words>
  <Application>Microsoft Office PowerPoint</Application>
  <PresentationFormat>ワイド画面</PresentationFormat>
  <Paragraphs>62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Office テーマ</vt:lpstr>
      <vt:lpstr>IF文 （テキストp.39）</vt:lpstr>
      <vt:lpstr>PowerPoint プレゼンテーション</vt:lpstr>
      <vt:lpstr>条件の書き方</vt:lpstr>
      <vt:lpstr>比較演算子の使い方</vt:lpstr>
      <vt:lpstr>ＩＦ文の使い方</vt:lpstr>
      <vt:lpstr>Ｐ.42　（２）の場合</vt:lpstr>
      <vt:lpstr>ＣＯＮＴＩNUE文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IF文</dc:title>
  <dc:creator>高橋 律</dc:creator>
  <cp:lastModifiedBy>Takahashi</cp:lastModifiedBy>
  <cp:revision>16</cp:revision>
  <dcterms:created xsi:type="dcterms:W3CDTF">2018-12-06T02:25:35Z</dcterms:created>
  <dcterms:modified xsi:type="dcterms:W3CDTF">2018-12-06T07:50:18Z</dcterms:modified>
</cp:coreProperties>
</file>